
<file path=[Content_Types].xml><?xml version="1.0" encoding="utf-8"?>
<Types xmlns="http://schemas.openxmlformats.org/package/2006/content-types">
  <Default Extension="jfif" ContentType="image/jpeg"/>
  <Default Extension="jpeg" ContentType="image/jpeg"/>
  <Default Extension="jpg" ContentType="image/jpe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83" r:id="rId2"/>
    <p:sldId id="256" r:id="rId3"/>
    <p:sldId id="286" r:id="rId4"/>
    <p:sldId id="257" r:id="rId5"/>
    <p:sldId id="258" r:id="rId6"/>
    <p:sldId id="259" r:id="rId7"/>
    <p:sldId id="260" r:id="rId8"/>
    <p:sldId id="261" r:id="rId9"/>
    <p:sldId id="262" r:id="rId10"/>
    <p:sldId id="263" r:id="rId11"/>
    <p:sldId id="264" r:id="rId12"/>
    <p:sldId id="284" r:id="rId13"/>
    <p:sldId id="265" r:id="rId14"/>
    <p:sldId id="266" r:id="rId15"/>
    <p:sldId id="268" r:id="rId16"/>
    <p:sldId id="269" r:id="rId17"/>
    <p:sldId id="270" r:id="rId18"/>
    <p:sldId id="271" r:id="rId19"/>
    <p:sldId id="272" r:id="rId20"/>
    <p:sldId id="285" r:id="rId21"/>
    <p:sldId id="273" r:id="rId22"/>
    <p:sldId id="274" r:id="rId23"/>
    <p:sldId id="275" r:id="rId24"/>
    <p:sldId id="276" r:id="rId25"/>
    <p:sldId id="277" r:id="rId26"/>
    <p:sldId id="278" r:id="rId27"/>
    <p:sldId id="279" r:id="rId28"/>
    <p:sldId id="280" r:id="rId29"/>
    <p:sldId id="281"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0" d="100"/>
          <a:sy n="90" d="100"/>
        </p:scale>
        <p:origin x="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8/11/2019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8/11/2019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8/11/2019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sv.org/Ep5.3" TargetMode="External"/><Relationship Id="rId2" Type="http://schemas.openxmlformats.org/officeDocument/2006/relationships/hyperlink" Target="https://www.esv.org/1Th2.4%3B1Th5.2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6EA0-1F1C-4094-A4A0-A161CE62B25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85630A0-247B-42AC-94D7-EFD001934B14}"/>
              </a:ext>
            </a:extLst>
          </p:cNvPr>
          <p:cNvSpPr>
            <a:spLocks noGrp="1"/>
          </p:cNvSpPr>
          <p:nvPr>
            <p:ph type="subTitle" idx="1"/>
          </p:nvPr>
        </p:nvSpPr>
        <p:spPr/>
        <p:txBody>
          <a:bodyPr/>
          <a:lstStyle/>
          <a:p>
            <a:endParaRPr lang="en-US"/>
          </a:p>
        </p:txBody>
      </p:sp>
      <p:pic>
        <p:nvPicPr>
          <p:cNvPr id="4" name="Picture 9">
            <a:extLst>
              <a:ext uri="{FF2B5EF4-FFF2-40B4-BE49-F238E27FC236}">
                <a16:creationId xmlns:a16="http://schemas.microsoft.com/office/drawing/2014/main" id="{F46DD192-BC5F-480F-A035-EAC2AD562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close up of a logo&#10;&#10;Description automatically generated">
            <a:extLst>
              <a:ext uri="{FF2B5EF4-FFF2-40B4-BE49-F238E27FC236}">
                <a16:creationId xmlns:a16="http://schemas.microsoft.com/office/drawing/2014/main" id="{C3E772CE-4BF7-4DCC-9472-F2E086F52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3" y="381000"/>
            <a:ext cx="288607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6944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DF58-9327-4EFF-918B-16628C1D4A61}"/>
              </a:ext>
            </a:extLst>
          </p:cNvPr>
          <p:cNvSpPr>
            <a:spLocks noGrp="1"/>
          </p:cNvSpPr>
          <p:nvPr>
            <p:ph type="title"/>
          </p:nvPr>
        </p:nvSpPr>
        <p:spPr>
          <a:xfrm>
            <a:off x="749601" y="954814"/>
            <a:ext cx="8761413" cy="706964"/>
          </a:xfrm>
        </p:spPr>
        <p:txBody>
          <a:bodyPr/>
          <a:lstStyle/>
          <a:p>
            <a:r>
              <a:rPr lang="en-US" b="1" dirty="0"/>
              <a:t>Be Imitators of God</a:t>
            </a:r>
            <a:r>
              <a:rPr lang="en-US" dirty="0"/>
              <a:t>  - </a:t>
            </a:r>
            <a:r>
              <a:rPr lang="en-US" b="1" dirty="0"/>
              <a:t>Ephesians 5:1</a:t>
            </a:r>
            <a:endParaRPr lang="en-US" dirty="0"/>
          </a:p>
        </p:txBody>
      </p:sp>
      <p:sp>
        <p:nvSpPr>
          <p:cNvPr id="3" name="Content Placeholder 2">
            <a:extLst>
              <a:ext uri="{FF2B5EF4-FFF2-40B4-BE49-F238E27FC236}">
                <a16:creationId xmlns:a16="http://schemas.microsoft.com/office/drawing/2014/main" id="{087F9485-DF65-4E86-A982-2137E7195023}"/>
              </a:ext>
            </a:extLst>
          </p:cNvPr>
          <p:cNvSpPr>
            <a:spLocks noGrp="1"/>
          </p:cNvSpPr>
          <p:nvPr>
            <p:ph idx="1"/>
          </p:nvPr>
        </p:nvSpPr>
        <p:spPr>
          <a:xfrm>
            <a:off x="548326" y="2688208"/>
            <a:ext cx="11095347" cy="4289196"/>
          </a:xfrm>
        </p:spPr>
        <p:txBody>
          <a:bodyPr>
            <a:noAutofit/>
          </a:bodyPr>
          <a:lstStyle/>
          <a:p>
            <a:r>
              <a:rPr lang="en-US" sz="2400" dirty="0"/>
              <a:t>As God’s children, imitating God should be a passion, because we are born of Him. </a:t>
            </a:r>
          </a:p>
          <a:p>
            <a:r>
              <a:rPr lang="en-US" sz="2400" dirty="0"/>
              <a:t>As </a:t>
            </a:r>
            <a:r>
              <a:rPr lang="en-US" sz="2400" b="1" dirty="0"/>
              <a:t>1 John 1:5-7</a:t>
            </a:r>
            <a:r>
              <a:rPr lang="en-US" sz="2400" dirty="0"/>
              <a:t> says, </a:t>
            </a:r>
            <a:r>
              <a:rPr lang="en-US" sz="2400" i="1" dirty="0"/>
              <a:t>“God is light, in him is no darkness at all…walk in the light, as he is in the light.”</a:t>
            </a:r>
            <a:r>
              <a:rPr lang="en-US" sz="2400" dirty="0"/>
              <a:t>  If we decide to walk in darkness while calling our self a child of God, a child of light, we are A LIAR.</a:t>
            </a:r>
          </a:p>
          <a:p>
            <a:r>
              <a:rPr lang="en-US" sz="2400" dirty="0"/>
              <a:t>Carefully understand this!  God is the illumination of His children. This allows us the privilege to illuminate. Without God, there is no light.</a:t>
            </a:r>
          </a:p>
          <a:p>
            <a:r>
              <a:rPr lang="en-US" sz="2400" dirty="0"/>
              <a:t>What one thing could you do for God to display His illumination in the world?</a:t>
            </a:r>
          </a:p>
        </p:txBody>
      </p:sp>
      <p:pic>
        <p:nvPicPr>
          <p:cNvPr id="5" name="Picture 4" descr="A picture containing water, outdoor&#10;&#10;Description automatically generated">
            <a:extLst>
              <a:ext uri="{FF2B5EF4-FFF2-40B4-BE49-F238E27FC236}">
                <a16:creationId xmlns:a16="http://schemas.microsoft.com/office/drawing/2014/main" id="{328D0ABF-E672-459B-AE2F-76F1DC435795}"/>
              </a:ext>
            </a:extLst>
          </p:cNvPr>
          <p:cNvPicPr>
            <a:picLocks noChangeAspect="1"/>
          </p:cNvPicPr>
          <p:nvPr/>
        </p:nvPicPr>
        <p:blipFill>
          <a:blip r:embed="rId2"/>
          <a:stretch>
            <a:fillRect/>
          </a:stretch>
        </p:blipFill>
        <p:spPr>
          <a:xfrm>
            <a:off x="8861197" y="1"/>
            <a:ext cx="3303070" cy="2428316"/>
          </a:xfrm>
          <a:prstGeom prst="rect">
            <a:avLst/>
          </a:prstGeom>
        </p:spPr>
      </p:pic>
    </p:spTree>
    <p:extLst>
      <p:ext uri="{BB962C8B-B14F-4D97-AF65-F5344CB8AC3E}">
        <p14:creationId xmlns:p14="http://schemas.microsoft.com/office/powerpoint/2010/main" val="2473574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97B3-E13A-40F7-9A47-886B1DBB0681}"/>
              </a:ext>
            </a:extLst>
          </p:cNvPr>
          <p:cNvSpPr>
            <a:spLocks noGrp="1"/>
          </p:cNvSpPr>
          <p:nvPr>
            <p:ph type="title"/>
          </p:nvPr>
        </p:nvSpPr>
        <p:spPr/>
        <p:txBody>
          <a:bodyPr/>
          <a:lstStyle/>
          <a:p>
            <a:r>
              <a:rPr lang="en-US" b="1" dirty="0"/>
              <a:t>Be Imitators of God</a:t>
            </a:r>
            <a:r>
              <a:rPr lang="en-US" dirty="0"/>
              <a:t>  - </a:t>
            </a:r>
            <a:r>
              <a:rPr lang="en-US" b="1" dirty="0"/>
              <a:t>Ephesians 5:1</a:t>
            </a:r>
            <a:endParaRPr lang="en-US" dirty="0"/>
          </a:p>
        </p:txBody>
      </p:sp>
      <p:sp>
        <p:nvSpPr>
          <p:cNvPr id="3" name="Content Placeholder 2">
            <a:extLst>
              <a:ext uri="{FF2B5EF4-FFF2-40B4-BE49-F238E27FC236}">
                <a16:creationId xmlns:a16="http://schemas.microsoft.com/office/drawing/2014/main" id="{EEA76A40-CCFA-4908-95B7-D166BBCE45C6}"/>
              </a:ext>
            </a:extLst>
          </p:cNvPr>
          <p:cNvSpPr>
            <a:spLocks noGrp="1"/>
          </p:cNvSpPr>
          <p:nvPr>
            <p:ph idx="1"/>
          </p:nvPr>
        </p:nvSpPr>
        <p:spPr>
          <a:xfrm>
            <a:off x="509047" y="2535810"/>
            <a:ext cx="11195591" cy="4213782"/>
          </a:xfrm>
        </p:spPr>
        <p:txBody>
          <a:bodyPr>
            <a:noAutofit/>
          </a:bodyPr>
          <a:lstStyle/>
          <a:p>
            <a:r>
              <a:rPr lang="en-US" sz="2800" dirty="0"/>
              <a:t>Children illuminate everything about their parents. </a:t>
            </a:r>
            <a:r>
              <a:rPr lang="en-US" sz="2800" b="1" dirty="0"/>
              <a:t>This is a serious matter.</a:t>
            </a:r>
            <a:r>
              <a:rPr lang="en-US" sz="2800" dirty="0"/>
              <a:t> </a:t>
            </a:r>
          </a:p>
          <a:p>
            <a:r>
              <a:rPr lang="en-US" sz="2800" dirty="0"/>
              <a:t>Children tell the truth about everything their parents do; </a:t>
            </a:r>
          </a:p>
          <a:p>
            <a:pPr lvl="1"/>
            <a:r>
              <a:rPr lang="en-US" sz="2800" dirty="0"/>
              <a:t>what they will and will not let them do; </a:t>
            </a:r>
          </a:p>
          <a:p>
            <a:pPr lvl="1"/>
            <a:r>
              <a:rPr lang="en-US" sz="2800" dirty="0"/>
              <a:t>if they are loving or hateful; </a:t>
            </a:r>
          </a:p>
          <a:p>
            <a:pPr lvl="1"/>
            <a:r>
              <a:rPr lang="en-US" sz="2800" dirty="0"/>
              <a:t>if they are caring or do not care; </a:t>
            </a:r>
          </a:p>
          <a:p>
            <a:pPr lvl="1"/>
            <a:r>
              <a:rPr lang="en-US" sz="2800" dirty="0"/>
              <a:t>if they are firm or indifferent. </a:t>
            </a:r>
          </a:p>
          <a:p>
            <a:endParaRPr lang="en-US" sz="2800" dirty="0"/>
          </a:p>
        </p:txBody>
      </p:sp>
      <p:pic>
        <p:nvPicPr>
          <p:cNvPr id="2050" name="Picture 2" descr="Image result for imitate'">
            <a:extLst>
              <a:ext uri="{FF2B5EF4-FFF2-40B4-BE49-F238E27FC236}">
                <a16:creationId xmlns:a16="http://schemas.microsoft.com/office/drawing/2014/main" id="{157A550E-41B5-4D8A-AF30-43F6AC474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747" y="398199"/>
            <a:ext cx="2721892" cy="181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915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97B3-E13A-40F7-9A47-886B1DBB0681}"/>
              </a:ext>
            </a:extLst>
          </p:cNvPr>
          <p:cNvSpPr>
            <a:spLocks noGrp="1"/>
          </p:cNvSpPr>
          <p:nvPr>
            <p:ph type="title"/>
          </p:nvPr>
        </p:nvSpPr>
        <p:spPr/>
        <p:txBody>
          <a:bodyPr/>
          <a:lstStyle/>
          <a:p>
            <a:r>
              <a:rPr lang="en-US" b="1" dirty="0"/>
              <a:t>Be Imitators of God</a:t>
            </a:r>
            <a:r>
              <a:rPr lang="en-US" dirty="0"/>
              <a:t>  - </a:t>
            </a:r>
            <a:r>
              <a:rPr lang="en-US" b="1" dirty="0"/>
              <a:t>Ephesians 5:1</a:t>
            </a:r>
            <a:endParaRPr lang="en-US" dirty="0"/>
          </a:p>
        </p:txBody>
      </p:sp>
      <p:sp>
        <p:nvSpPr>
          <p:cNvPr id="3" name="Content Placeholder 2">
            <a:extLst>
              <a:ext uri="{FF2B5EF4-FFF2-40B4-BE49-F238E27FC236}">
                <a16:creationId xmlns:a16="http://schemas.microsoft.com/office/drawing/2014/main" id="{EEA76A40-CCFA-4908-95B7-D166BBCE45C6}"/>
              </a:ext>
            </a:extLst>
          </p:cNvPr>
          <p:cNvSpPr>
            <a:spLocks noGrp="1"/>
          </p:cNvSpPr>
          <p:nvPr>
            <p:ph idx="1"/>
          </p:nvPr>
        </p:nvSpPr>
        <p:spPr>
          <a:xfrm>
            <a:off x="509047" y="2535810"/>
            <a:ext cx="11195591" cy="4213782"/>
          </a:xfrm>
        </p:spPr>
        <p:txBody>
          <a:bodyPr>
            <a:noAutofit/>
          </a:bodyPr>
          <a:lstStyle/>
          <a:p>
            <a:r>
              <a:rPr lang="en-US" sz="2800" dirty="0"/>
              <a:t>In many ways, children carry a reflection of their parents everywhere they go. </a:t>
            </a:r>
          </a:p>
          <a:p>
            <a:r>
              <a:rPr lang="en-US" sz="2800" dirty="0"/>
              <a:t>Parents may think many of the problems a child has comes from their teacher, friends, TV, or environment. </a:t>
            </a:r>
          </a:p>
          <a:p>
            <a:r>
              <a:rPr lang="en-US" sz="2800" dirty="0"/>
              <a:t>It is really a child’s exposure to their parents is why thy child becomes who they are, which is either light or darkness. </a:t>
            </a:r>
          </a:p>
          <a:p>
            <a:r>
              <a:rPr lang="en-US" sz="2800" dirty="0"/>
              <a:t>In the same fashion, what we do is showing people who God is to us.</a:t>
            </a:r>
          </a:p>
          <a:p>
            <a:pPr marL="0" indent="0">
              <a:buNone/>
            </a:pPr>
            <a:endParaRPr lang="en-US" sz="2800" dirty="0"/>
          </a:p>
        </p:txBody>
      </p:sp>
      <p:pic>
        <p:nvPicPr>
          <p:cNvPr id="2050" name="Picture 2" descr="Image result for imitate'">
            <a:extLst>
              <a:ext uri="{FF2B5EF4-FFF2-40B4-BE49-F238E27FC236}">
                <a16:creationId xmlns:a16="http://schemas.microsoft.com/office/drawing/2014/main" id="{157A550E-41B5-4D8A-AF30-43F6AC474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747" y="398199"/>
            <a:ext cx="2721892" cy="181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4551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A13B-EDD5-4FB9-BD7F-48BFC60D22A8}"/>
              </a:ext>
            </a:extLst>
          </p:cNvPr>
          <p:cNvSpPr>
            <a:spLocks noGrp="1"/>
          </p:cNvSpPr>
          <p:nvPr>
            <p:ph type="title"/>
          </p:nvPr>
        </p:nvSpPr>
        <p:spPr/>
        <p:txBody>
          <a:bodyPr/>
          <a:lstStyle/>
          <a:p>
            <a:r>
              <a:rPr lang="en-US" b="1" dirty="0"/>
              <a:t>Be Imitators of God</a:t>
            </a:r>
            <a:r>
              <a:rPr lang="en-US" dirty="0"/>
              <a:t>  - </a:t>
            </a:r>
            <a:r>
              <a:rPr lang="en-US" b="1" dirty="0"/>
              <a:t>Ephesians 5:1</a:t>
            </a:r>
            <a:endParaRPr lang="en-US" dirty="0"/>
          </a:p>
        </p:txBody>
      </p:sp>
      <p:sp>
        <p:nvSpPr>
          <p:cNvPr id="3" name="Content Placeholder 2">
            <a:extLst>
              <a:ext uri="{FF2B5EF4-FFF2-40B4-BE49-F238E27FC236}">
                <a16:creationId xmlns:a16="http://schemas.microsoft.com/office/drawing/2014/main" id="{D5C91688-8FC7-4BEA-9CA7-424C56979148}"/>
              </a:ext>
            </a:extLst>
          </p:cNvPr>
          <p:cNvSpPr>
            <a:spLocks noGrp="1"/>
          </p:cNvSpPr>
          <p:nvPr>
            <p:ph idx="1"/>
          </p:nvPr>
        </p:nvSpPr>
        <p:spPr>
          <a:xfrm>
            <a:off x="537328" y="2394408"/>
            <a:ext cx="11302738" cy="4119514"/>
          </a:xfrm>
        </p:spPr>
        <p:txBody>
          <a:bodyPr>
            <a:noAutofit/>
          </a:bodyPr>
          <a:lstStyle/>
          <a:p>
            <a:r>
              <a:rPr lang="en-US" sz="2400" dirty="0"/>
              <a:t>Imitate God. Walk in love as Christ loved. Forgive. Do not participate in filthiness. </a:t>
            </a:r>
          </a:p>
          <a:p>
            <a:r>
              <a:rPr lang="en-US" sz="2400" dirty="0"/>
              <a:t>The most significant point to consider here is being like God is attainable. </a:t>
            </a:r>
          </a:p>
          <a:p>
            <a:r>
              <a:rPr lang="en-US" sz="2400" dirty="0"/>
              <a:t>We are not speaking of perfection. We are talking character, nature, and identity.</a:t>
            </a:r>
          </a:p>
          <a:p>
            <a:r>
              <a:rPr lang="en-US" sz="2400" dirty="0"/>
              <a:t>Who are you?  Define who you are to someone? </a:t>
            </a:r>
          </a:p>
          <a:p>
            <a:r>
              <a:rPr lang="en-US" sz="2400" dirty="0"/>
              <a:t>Are you born of God of the water and the spirit? </a:t>
            </a:r>
          </a:p>
          <a:p>
            <a:r>
              <a:rPr lang="en-US" sz="2400" dirty="0"/>
              <a:t>Will those who see and hear you say I can see you walk like the FATHER - God?</a:t>
            </a:r>
          </a:p>
        </p:txBody>
      </p:sp>
    </p:spTree>
    <p:extLst>
      <p:ext uri="{BB962C8B-B14F-4D97-AF65-F5344CB8AC3E}">
        <p14:creationId xmlns:p14="http://schemas.microsoft.com/office/powerpoint/2010/main" val="27812049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0DD2-2CCB-40D3-A3F1-C65A58B9EE45}"/>
              </a:ext>
            </a:extLst>
          </p:cNvPr>
          <p:cNvSpPr>
            <a:spLocks noGrp="1"/>
          </p:cNvSpPr>
          <p:nvPr>
            <p:ph type="title"/>
          </p:nvPr>
        </p:nvSpPr>
        <p:spPr/>
        <p:txBody>
          <a:bodyPr/>
          <a:lstStyle/>
          <a:p>
            <a:r>
              <a:rPr lang="en-US" b="1" dirty="0"/>
              <a:t>Our Light Depends Upon </a:t>
            </a:r>
            <a:br>
              <a:rPr lang="en-US" b="1" dirty="0"/>
            </a:br>
            <a:r>
              <a:rPr lang="en-US" b="1" dirty="0"/>
              <a:t>Our Exposure to God</a:t>
            </a:r>
            <a:br>
              <a:rPr lang="en-US" dirty="0"/>
            </a:br>
            <a:endParaRPr lang="en-US" dirty="0"/>
          </a:p>
        </p:txBody>
      </p:sp>
      <p:sp>
        <p:nvSpPr>
          <p:cNvPr id="3" name="Content Placeholder 2">
            <a:extLst>
              <a:ext uri="{FF2B5EF4-FFF2-40B4-BE49-F238E27FC236}">
                <a16:creationId xmlns:a16="http://schemas.microsoft.com/office/drawing/2014/main" id="{5A334E08-A615-44B0-98FC-2D75572147B3}"/>
              </a:ext>
            </a:extLst>
          </p:cNvPr>
          <p:cNvSpPr>
            <a:spLocks noGrp="1"/>
          </p:cNvSpPr>
          <p:nvPr>
            <p:ph idx="1"/>
          </p:nvPr>
        </p:nvSpPr>
        <p:spPr/>
        <p:txBody>
          <a:bodyPr>
            <a:noAutofit/>
          </a:bodyPr>
          <a:lstStyle/>
          <a:p>
            <a:r>
              <a:rPr lang="en-US" sz="2800" dirty="0"/>
              <a:t>The more exposure to the light (God), the more we are children of light. </a:t>
            </a:r>
          </a:p>
          <a:p>
            <a:r>
              <a:rPr lang="en-US" sz="2800" dirty="0"/>
              <a:t>We emit His glory because of our constant, diligent exposure to Him. </a:t>
            </a:r>
          </a:p>
          <a:p>
            <a:r>
              <a:rPr lang="en-US" sz="2800" dirty="0"/>
              <a:t>The opposite is true as well. </a:t>
            </a:r>
          </a:p>
          <a:p>
            <a:r>
              <a:rPr lang="en-US" sz="2800" dirty="0"/>
              <a:t>The less we allow our self to be exposed to God, the less light and the greater the darkness is within us.</a:t>
            </a:r>
          </a:p>
          <a:p>
            <a:endParaRPr lang="en-US" sz="2800" dirty="0"/>
          </a:p>
        </p:txBody>
      </p:sp>
    </p:spTree>
    <p:extLst>
      <p:ext uri="{BB962C8B-B14F-4D97-AF65-F5344CB8AC3E}">
        <p14:creationId xmlns:p14="http://schemas.microsoft.com/office/powerpoint/2010/main" val="39572978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4CC9-AE2D-4DB8-B809-78824C540F1F}"/>
              </a:ext>
            </a:extLst>
          </p:cNvPr>
          <p:cNvSpPr>
            <a:spLocks noGrp="1"/>
          </p:cNvSpPr>
          <p:nvPr>
            <p:ph type="title"/>
          </p:nvPr>
        </p:nvSpPr>
        <p:spPr/>
        <p:txBody>
          <a:bodyPr/>
          <a:lstStyle/>
          <a:p>
            <a:r>
              <a:rPr lang="en-US" b="1" dirty="0"/>
              <a:t>Our Light Depends Upon </a:t>
            </a:r>
            <a:br>
              <a:rPr lang="en-US" b="1" dirty="0"/>
            </a:br>
            <a:r>
              <a:rPr lang="en-US" b="1" dirty="0"/>
              <a:t>Our Exposure to God</a:t>
            </a:r>
            <a:endParaRPr lang="en-US" dirty="0"/>
          </a:p>
        </p:txBody>
      </p:sp>
      <p:sp>
        <p:nvSpPr>
          <p:cNvPr id="3" name="Content Placeholder 2">
            <a:extLst>
              <a:ext uri="{FF2B5EF4-FFF2-40B4-BE49-F238E27FC236}">
                <a16:creationId xmlns:a16="http://schemas.microsoft.com/office/drawing/2014/main" id="{69DC06FC-B2AB-4160-AD0D-7A38957DC530}"/>
              </a:ext>
            </a:extLst>
          </p:cNvPr>
          <p:cNvSpPr>
            <a:spLocks noGrp="1"/>
          </p:cNvSpPr>
          <p:nvPr>
            <p:ph idx="1"/>
          </p:nvPr>
        </p:nvSpPr>
        <p:spPr>
          <a:xfrm>
            <a:off x="659876" y="2366128"/>
            <a:ext cx="10699423" cy="4491872"/>
          </a:xfrm>
        </p:spPr>
        <p:txBody>
          <a:bodyPr>
            <a:normAutofit/>
          </a:bodyPr>
          <a:lstStyle/>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Some children grow up in life and have NO FATHER who lives with them.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They are born of a father but are never exposed to him.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Some are exposed every other weekend.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Some see a father on holidays.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Other children never hear or know who their father is.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absence of a father is what 15 million children in the U.S. experience (1 out of 3 children).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Almost 40% of children 1</a:t>
            </a:r>
            <a:r>
              <a:rPr lang="en-US" altLang="en-US" sz="24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st</a:t>
            </a: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- 12</a:t>
            </a:r>
            <a:r>
              <a:rPr lang="en-US" altLang="en-US" sz="24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a:t>
            </a: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grade have no father at home. </a:t>
            </a: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problem is fathers voluntarily abandon their children.</a:t>
            </a:r>
            <a:endParaRPr lang="en-US" altLang="en-US" sz="2400" dirty="0">
              <a:solidFill>
                <a:schemeClr val="tx1"/>
              </a:solidFill>
            </a:endParaRPr>
          </a:p>
          <a:p>
            <a:pPr defTabSz="914400" eaLnBrk="0" fontAlgn="base" hangingPunct="0">
              <a:spcBef>
                <a:spcPct val="0"/>
              </a:spcBef>
              <a:spcAft>
                <a:spcPct val="0"/>
              </a:spcAft>
              <a:buClrTx/>
              <a:buSzTx/>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 do you believe the impact is of a child living in a fatherless home?  </a:t>
            </a:r>
            <a:r>
              <a:rPr lang="en-US" altLang="en-US" sz="2400" dirty="0">
                <a:solidFill>
                  <a:schemeClr val="tx1"/>
                </a:solidFill>
              </a:rPr>
              <a:t> </a:t>
            </a:r>
            <a:endParaRPr lang="en-US" altLang="en-US" sz="2400" dirty="0">
              <a:solidFill>
                <a:schemeClr val="tx1"/>
              </a:solidFill>
              <a:latin typeface="Arial" panose="020B0604020202020204" pitchFamily="34" charset="0"/>
            </a:endParaRPr>
          </a:p>
          <a:p>
            <a:endParaRPr lang="en-US" sz="2400" dirty="0"/>
          </a:p>
        </p:txBody>
      </p:sp>
    </p:spTree>
    <p:extLst>
      <p:ext uri="{BB962C8B-B14F-4D97-AF65-F5344CB8AC3E}">
        <p14:creationId xmlns:p14="http://schemas.microsoft.com/office/powerpoint/2010/main" val="467226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8851-84D4-4749-96CC-D5AF434A7E3B}"/>
              </a:ext>
            </a:extLst>
          </p:cNvPr>
          <p:cNvSpPr>
            <a:spLocks noGrp="1"/>
          </p:cNvSpPr>
          <p:nvPr>
            <p:ph type="title"/>
          </p:nvPr>
        </p:nvSpPr>
        <p:spPr/>
        <p:txBody>
          <a:bodyPr/>
          <a:lstStyle/>
          <a:p>
            <a:r>
              <a:rPr lang="en-US" b="1" dirty="0"/>
              <a:t>Our Light Depends Upon </a:t>
            </a:r>
            <a:br>
              <a:rPr lang="en-US" b="1" dirty="0"/>
            </a:br>
            <a:r>
              <a:rPr lang="en-US" b="1" dirty="0"/>
              <a:t>Our Exposure to God</a:t>
            </a:r>
            <a:endParaRPr lang="en-US" dirty="0"/>
          </a:p>
        </p:txBody>
      </p:sp>
      <p:sp>
        <p:nvSpPr>
          <p:cNvPr id="3" name="Content Placeholder 2">
            <a:extLst>
              <a:ext uri="{FF2B5EF4-FFF2-40B4-BE49-F238E27FC236}">
                <a16:creationId xmlns:a16="http://schemas.microsoft.com/office/drawing/2014/main" id="{C603D411-37AD-4B7E-ADBD-EDA3953F1314}"/>
              </a:ext>
            </a:extLst>
          </p:cNvPr>
          <p:cNvSpPr>
            <a:spLocks noGrp="1"/>
          </p:cNvSpPr>
          <p:nvPr>
            <p:ph idx="1"/>
          </p:nvPr>
        </p:nvSpPr>
        <p:spPr>
          <a:xfrm>
            <a:off x="520045" y="2224726"/>
            <a:ext cx="11151909" cy="4072379"/>
          </a:xfrm>
        </p:spPr>
        <p:txBody>
          <a:bodyPr>
            <a:noAutofit/>
          </a:bodyPr>
          <a:lstStyle/>
          <a:p>
            <a:r>
              <a:rPr lang="en-US" dirty="0"/>
              <a:t>Having a fatherless home, “It is the engine driving many social problems in our society” (David Blankenhorn). </a:t>
            </a:r>
          </a:p>
          <a:p>
            <a:r>
              <a:rPr lang="en-US" dirty="0"/>
              <a:t>Those without a father are 63% of youth suicides (5x the average); </a:t>
            </a:r>
          </a:p>
          <a:p>
            <a:r>
              <a:rPr lang="en-US" dirty="0"/>
              <a:t>90% of homeless/ runaway children;</a:t>
            </a:r>
          </a:p>
          <a:p>
            <a:r>
              <a:rPr lang="en-US" dirty="0"/>
              <a:t>85% of childhood behavioral problems (20x the average); </a:t>
            </a:r>
          </a:p>
          <a:p>
            <a:r>
              <a:rPr lang="en-US" dirty="0"/>
              <a:t>80% of rapists &amp; anger problems; </a:t>
            </a:r>
          </a:p>
          <a:p>
            <a:r>
              <a:rPr lang="en-US" dirty="0"/>
              <a:t>71% of high school dropouts; </a:t>
            </a:r>
          </a:p>
          <a:p>
            <a:r>
              <a:rPr lang="en-US" dirty="0"/>
              <a:t>85% of youths in prison; </a:t>
            </a:r>
          </a:p>
          <a:p>
            <a:r>
              <a:rPr lang="en-US" dirty="0"/>
              <a:t>Greater levels of aggression among boys; </a:t>
            </a:r>
          </a:p>
          <a:p>
            <a:r>
              <a:rPr lang="en-US" dirty="0"/>
              <a:t>Lower average income level; </a:t>
            </a:r>
          </a:p>
          <a:p>
            <a:r>
              <a:rPr lang="en-US" dirty="0"/>
              <a:t>Greater use of drugs &amp; alcohol; </a:t>
            </a:r>
          </a:p>
          <a:p>
            <a:r>
              <a:rPr lang="en-US" dirty="0"/>
              <a:t>Increased rates of relationship problems.</a:t>
            </a:r>
          </a:p>
          <a:p>
            <a:endParaRPr lang="en-US" dirty="0"/>
          </a:p>
        </p:txBody>
      </p:sp>
      <p:pic>
        <p:nvPicPr>
          <p:cNvPr id="5" name="Picture 4" descr="A person holding a sign&#10;&#10;Description automatically generated">
            <a:extLst>
              <a:ext uri="{FF2B5EF4-FFF2-40B4-BE49-F238E27FC236}">
                <a16:creationId xmlns:a16="http://schemas.microsoft.com/office/drawing/2014/main" id="{576CC531-C3AE-4201-AA57-1ECF41ACA69F}"/>
              </a:ext>
            </a:extLst>
          </p:cNvPr>
          <p:cNvPicPr>
            <a:picLocks noChangeAspect="1"/>
          </p:cNvPicPr>
          <p:nvPr/>
        </p:nvPicPr>
        <p:blipFill>
          <a:blip r:embed="rId2"/>
          <a:stretch>
            <a:fillRect/>
          </a:stretch>
        </p:blipFill>
        <p:spPr>
          <a:xfrm>
            <a:off x="7266334" y="4026532"/>
            <a:ext cx="4925666" cy="2814667"/>
          </a:xfrm>
          <a:prstGeom prst="rect">
            <a:avLst/>
          </a:prstGeom>
        </p:spPr>
      </p:pic>
    </p:spTree>
    <p:extLst>
      <p:ext uri="{BB962C8B-B14F-4D97-AF65-F5344CB8AC3E}">
        <p14:creationId xmlns:p14="http://schemas.microsoft.com/office/powerpoint/2010/main" val="28690425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417C-FB74-4B32-B101-B6ACDAF65B37}"/>
              </a:ext>
            </a:extLst>
          </p:cNvPr>
          <p:cNvSpPr>
            <a:spLocks noGrp="1"/>
          </p:cNvSpPr>
          <p:nvPr>
            <p:ph type="title"/>
          </p:nvPr>
        </p:nvSpPr>
        <p:spPr/>
        <p:txBody>
          <a:bodyPr/>
          <a:lstStyle/>
          <a:p>
            <a:r>
              <a:rPr lang="en-US" b="1" dirty="0"/>
              <a:t>Our Light Depends Upon </a:t>
            </a:r>
            <a:br>
              <a:rPr lang="en-US" b="1" dirty="0"/>
            </a:br>
            <a:r>
              <a:rPr lang="en-US" b="1" dirty="0"/>
              <a:t>Our Exposure to God</a:t>
            </a:r>
            <a:endParaRPr lang="en-US" dirty="0"/>
          </a:p>
        </p:txBody>
      </p:sp>
      <p:sp>
        <p:nvSpPr>
          <p:cNvPr id="3" name="Content Placeholder 2">
            <a:extLst>
              <a:ext uri="{FF2B5EF4-FFF2-40B4-BE49-F238E27FC236}">
                <a16:creationId xmlns:a16="http://schemas.microsoft.com/office/drawing/2014/main" id="{BC76717C-1C92-4634-B2CD-AC0ACA4C35D6}"/>
              </a:ext>
            </a:extLst>
          </p:cNvPr>
          <p:cNvSpPr>
            <a:spLocks noGrp="1"/>
          </p:cNvSpPr>
          <p:nvPr>
            <p:ph idx="1"/>
          </p:nvPr>
        </p:nvSpPr>
        <p:spPr>
          <a:xfrm>
            <a:off x="571893" y="2224726"/>
            <a:ext cx="11048214" cy="4176074"/>
          </a:xfrm>
        </p:spPr>
        <p:txBody>
          <a:bodyPr>
            <a:noAutofit/>
          </a:bodyPr>
          <a:lstStyle/>
          <a:p>
            <a:r>
              <a:rPr lang="en-US" sz="2400" dirty="0"/>
              <a:t>The reason for the above information shows us on a social level the more exposure to a father </a:t>
            </a:r>
          </a:p>
          <a:p>
            <a:pPr lvl="1"/>
            <a:r>
              <a:rPr lang="en-US" sz="2400" dirty="0"/>
              <a:t>the less likelihood of sin, </a:t>
            </a:r>
          </a:p>
          <a:p>
            <a:pPr lvl="1"/>
            <a:r>
              <a:rPr lang="en-US" sz="2400" dirty="0"/>
              <a:t>social problems, </a:t>
            </a:r>
          </a:p>
          <a:p>
            <a:pPr lvl="1"/>
            <a:r>
              <a:rPr lang="en-US" sz="2400" dirty="0"/>
              <a:t>better achievement, </a:t>
            </a:r>
          </a:p>
          <a:p>
            <a:pPr lvl="1"/>
            <a:r>
              <a:rPr lang="en-US" sz="2400" dirty="0"/>
              <a:t>and behavior. </a:t>
            </a:r>
          </a:p>
          <a:p>
            <a:r>
              <a:rPr lang="en-US" sz="2400" dirty="0"/>
              <a:t>Spiritually identical to this is the more light we shine depends upon our exposure to God. </a:t>
            </a:r>
          </a:p>
          <a:p>
            <a:r>
              <a:rPr lang="en-US" sz="2400" dirty="0"/>
              <a:t>What places and what means do Christians have to be exposed to God versus the choice of being exposed to the dark world? </a:t>
            </a:r>
          </a:p>
        </p:txBody>
      </p:sp>
    </p:spTree>
    <p:extLst>
      <p:ext uri="{BB962C8B-B14F-4D97-AF65-F5344CB8AC3E}">
        <p14:creationId xmlns:p14="http://schemas.microsoft.com/office/powerpoint/2010/main" val="14023087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EF53-AA6B-4ED4-953D-3CFF5392E536}"/>
              </a:ext>
            </a:extLst>
          </p:cNvPr>
          <p:cNvSpPr>
            <a:spLocks noGrp="1"/>
          </p:cNvSpPr>
          <p:nvPr>
            <p:ph type="title"/>
          </p:nvPr>
        </p:nvSpPr>
        <p:spPr/>
        <p:txBody>
          <a:bodyPr/>
          <a:lstStyle/>
          <a:p>
            <a:r>
              <a:rPr lang="en-US" b="1" dirty="0"/>
              <a:t>Our Light Depends Upon </a:t>
            </a:r>
            <a:br>
              <a:rPr lang="en-US" b="1" dirty="0"/>
            </a:br>
            <a:r>
              <a:rPr lang="en-US" b="1" dirty="0"/>
              <a:t>Our Exposure to God</a:t>
            </a:r>
            <a:endParaRPr lang="en-US" dirty="0"/>
          </a:p>
        </p:txBody>
      </p:sp>
      <p:sp>
        <p:nvSpPr>
          <p:cNvPr id="3" name="Content Placeholder 2">
            <a:extLst>
              <a:ext uri="{FF2B5EF4-FFF2-40B4-BE49-F238E27FC236}">
                <a16:creationId xmlns:a16="http://schemas.microsoft.com/office/drawing/2014/main" id="{55BE032F-AFA1-4B95-B069-2DFBF7EDED8B}"/>
              </a:ext>
            </a:extLst>
          </p:cNvPr>
          <p:cNvSpPr>
            <a:spLocks noGrp="1"/>
          </p:cNvSpPr>
          <p:nvPr>
            <p:ph idx="1"/>
          </p:nvPr>
        </p:nvSpPr>
        <p:spPr>
          <a:xfrm>
            <a:off x="1154954" y="2603499"/>
            <a:ext cx="10355174" cy="4061251"/>
          </a:xfrm>
        </p:spPr>
        <p:txBody>
          <a:bodyPr>
            <a:normAutofit/>
          </a:bodyPr>
          <a:lstStyle/>
          <a:p>
            <a:r>
              <a:rPr lang="en-US" sz="2400" b="1" dirty="0"/>
              <a:t>Matthew 5:14, 16</a:t>
            </a:r>
            <a:r>
              <a:rPr lang="en-US" sz="2400" dirty="0"/>
              <a:t> speaks to disciples as being light to bring the vision of glory to God to the hearts of others. </a:t>
            </a:r>
          </a:p>
          <a:p>
            <a:r>
              <a:rPr lang="en-US" sz="2400" dirty="0"/>
              <a:t>That is not possible when you are not exposed to His light always. </a:t>
            </a:r>
          </a:p>
          <a:p>
            <a:r>
              <a:rPr lang="en-US" sz="2400" dirty="0"/>
              <a:t>Glory never comes to God if all we ever receive from God is a once a week morsel of a taste of the righteousness of God. </a:t>
            </a:r>
          </a:p>
          <a:p>
            <a:r>
              <a:rPr lang="en-US" sz="2400" dirty="0"/>
              <a:t>A Christian may speak with pride of the church is where they worship, but the amount of light from a church is determined by how much those in it, His children, are exposed to God, the light.</a:t>
            </a:r>
          </a:p>
          <a:p>
            <a:endParaRPr lang="en-US" sz="2400" dirty="0"/>
          </a:p>
        </p:txBody>
      </p:sp>
    </p:spTree>
    <p:extLst>
      <p:ext uri="{BB962C8B-B14F-4D97-AF65-F5344CB8AC3E}">
        <p14:creationId xmlns:p14="http://schemas.microsoft.com/office/powerpoint/2010/main" val="29297394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4437C-9D02-47D5-9642-09132C6F1AAF}"/>
              </a:ext>
            </a:extLst>
          </p:cNvPr>
          <p:cNvSpPr>
            <a:spLocks noGrp="1"/>
          </p:cNvSpPr>
          <p:nvPr>
            <p:ph type="title"/>
          </p:nvPr>
        </p:nvSpPr>
        <p:spPr/>
        <p:txBody>
          <a:bodyPr/>
          <a:lstStyle/>
          <a:p>
            <a:r>
              <a:rPr lang="en-US" b="1" dirty="0"/>
              <a:t>Reprove the Darkness </a:t>
            </a:r>
            <a:br>
              <a:rPr lang="en-US" b="1" dirty="0"/>
            </a:br>
            <a:r>
              <a:rPr lang="en-US" b="1" dirty="0"/>
              <a:t>Ephesians 5:11-13</a:t>
            </a:r>
            <a:br>
              <a:rPr lang="en-US" dirty="0"/>
            </a:br>
            <a:endParaRPr lang="en-US" dirty="0"/>
          </a:p>
        </p:txBody>
      </p:sp>
      <p:sp>
        <p:nvSpPr>
          <p:cNvPr id="3" name="Content Placeholder 2">
            <a:extLst>
              <a:ext uri="{FF2B5EF4-FFF2-40B4-BE49-F238E27FC236}">
                <a16:creationId xmlns:a16="http://schemas.microsoft.com/office/drawing/2014/main" id="{05B24BE4-AF95-4D25-A15E-B3FDC64E0937}"/>
              </a:ext>
            </a:extLst>
          </p:cNvPr>
          <p:cNvSpPr>
            <a:spLocks noGrp="1"/>
          </p:cNvSpPr>
          <p:nvPr>
            <p:ph idx="1"/>
          </p:nvPr>
        </p:nvSpPr>
        <p:spPr>
          <a:xfrm>
            <a:off x="499622" y="2450968"/>
            <a:ext cx="7362333" cy="4407031"/>
          </a:xfrm>
        </p:spPr>
        <p:txBody>
          <a:bodyPr>
            <a:noAutofit/>
          </a:bodyPr>
          <a:lstStyle/>
          <a:p>
            <a:r>
              <a:rPr lang="en-US" sz="2000" dirty="0"/>
              <a:t>We can imitate God and constantly expose our self to Him, but as a Christian, delivered from the darkness of the world into the kingdom (</a:t>
            </a:r>
            <a:r>
              <a:rPr lang="en-US" sz="2000" b="1" dirty="0"/>
              <a:t>Col 1:12, 13</a:t>
            </a:r>
            <a:r>
              <a:rPr lang="en-US" sz="2000" dirty="0"/>
              <a:t>), we need to reprove the darkness.</a:t>
            </a:r>
          </a:p>
          <a:p>
            <a:r>
              <a:rPr lang="en-US" sz="2000" dirty="0"/>
              <a:t>Having first been converted to the Lord as a child of light, we may still have a familiar taste with the world and its ways because the world was a part of us (</a:t>
            </a:r>
            <a:r>
              <a:rPr lang="en-US" sz="2000" b="1" dirty="0"/>
              <a:t>Eph 5:7</a:t>
            </a:r>
            <a:r>
              <a:rPr lang="en-US" sz="2000" dirty="0"/>
              <a:t>). </a:t>
            </a:r>
          </a:p>
          <a:p>
            <a:r>
              <a:rPr lang="en-US" sz="2000" dirty="0"/>
              <a:t>Being a Christian does not negate any pressure to being drawn back into darkness. We will always be pressured to imitate the world in which we live. </a:t>
            </a:r>
          </a:p>
          <a:p>
            <a:r>
              <a:rPr lang="en-US" sz="2000" dirty="0"/>
              <a:t>We are advertised to, exhorted to, and entertained to be in the darkness as the world is. </a:t>
            </a:r>
          </a:p>
        </p:txBody>
      </p:sp>
      <p:pic>
        <p:nvPicPr>
          <p:cNvPr id="10" name="Picture 9" descr="A picture containing sky&#10;&#10;Description automatically generated">
            <a:extLst>
              <a:ext uri="{FF2B5EF4-FFF2-40B4-BE49-F238E27FC236}">
                <a16:creationId xmlns:a16="http://schemas.microsoft.com/office/drawing/2014/main" id="{4B780AD2-2422-4798-9D94-F6A36CA8018F}"/>
              </a:ext>
            </a:extLst>
          </p:cNvPr>
          <p:cNvPicPr>
            <a:picLocks noChangeAspect="1"/>
          </p:cNvPicPr>
          <p:nvPr/>
        </p:nvPicPr>
        <p:blipFill>
          <a:blip r:embed="rId2"/>
          <a:stretch>
            <a:fillRect/>
          </a:stretch>
        </p:blipFill>
        <p:spPr>
          <a:xfrm>
            <a:off x="7861956" y="2564091"/>
            <a:ext cx="4305280" cy="3190972"/>
          </a:xfrm>
          <a:prstGeom prst="rect">
            <a:avLst/>
          </a:prstGeom>
        </p:spPr>
      </p:pic>
    </p:spTree>
    <p:extLst>
      <p:ext uri="{BB962C8B-B14F-4D97-AF65-F5344CB8AC3E}">
        <p14:creationId xmlns:p14="http://schemas.microsoft.com/office/powerpoint/2010/main" val="9126128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9167-D1BC-4A3D-AD34-DF51CA651360}"/>
              </a:ext>
            </a:extLst>
          </p:cNvPr>
          <p:cNvSpPr>
            <a:spLocks noGrp="1"/>
          </p:cNvSpPr>
          <p:nvPr>
            <p:ph type="ctrTitle"/>
          </p:nvPr>
        </p:nvSpPr>
        <p:spPr>
          <a:xfrm>
            <a:off x="1154955" y="2099733"/>
            <a:ext cx="9504336" cy="2677648"/>
          </a:xfrm>
        </p:spPr>
        <p:txBody>
          <a:bodyPr/>
          <a:lstStyle/>
          <a:p>
            <a:r>
              <a:rPr lang="en-US" b="1" dirty="0"/>
              <a:t>Light Lesson 17</a:t>
            </a:r>
            <a:br>
              <a:rPr lang="en-US" b="1" dirty="0"/>
            </a:br>
            <a:r>
              <a:rPr lang="en-US" b="1" dirty="0"/>
              <a:t>Walking as Children of Light</a:t>
            </a:r>
            <a:endParaRPr lang="en-US" dirty="0"/>
          </a:p>
        </p:txBody>
      </p:sp>
      <p:sp>
        <p:nvSpPr>
          <p:cNvPr id="3" name="Subtitle 2">
            <a:extLst>
              <a:ext uri="{FF2B5EF4-FFF2-40B4-BE49-F238E27FC236}">
                <a16:creationId xmlns:a16="http://schemas.microsoft.com/office/drawing/2014/main" id="{CAD54A1D-2EC2-4672-9146-90C3DD22CC4D}"/>
              </a:ext>
            </a:extLst>
          </p:cNvPr>
          <p:cNvSpPr>
            <a:spLocks noGrp="1"/>
          </p:cNvSpPr>
          <p:nvPr>
            <p:ph type="subTitle" idx="1"/>
          </p:nvPr>
        </p:nvSpPr>
        <p:spPr/>
        <p:txBody>
          <a:bodyPr/>
          <a:lstStyle/>
          <a:p>
            <a:endParaRPr lang="en-US"/>
          </a:p>
        </p:txBody>
      </p:sp>
      <p:pic>
        <p:nvPicPr>
          <p:cNvPr id="4" name="Picture 3" descr="A close up of a logo&#10;&#10;Description automatically generated">
            <a:extLst>
              <a:ext uri="{FF2B5EF4-FFF2-40B4-BE49-F238E27FC236}">
                <a16:creationId xmlns:a16="http://schemas.microsoft.com/office/drawing/2014/main" id="{ADD5D238-4C83-4AD1-855F-F386F55DA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8447" y="-65988"/>
            <a:ext cx="1553615" cy="121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7706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4A12-1C42-401E-9AC2-E8B2BFDCACDF}"/>
              </a:ext>
            </a:extLst>
          </p:cNvPr>
          <p:cNvSpPr>
            <a:spLocks noGrp="1"/>
          </p:cNvSpPr>
          <p:nvPr>
            <p:ph type="title"/>
          </p:nvPr>
        </p:nvSpPr>
        <p:spPr/>
        <p:txBody>
          <a:bodyPr/>
          <a:lstStyle/>
          <a:p>
            <a:r>
              <a:rPr lang="en-US" b="1" dirty="0"/>
              <a:t>Reprove the Darkness </a:t>
            </a:r>
            <a:br>
              <a:rPr lang="en-US" b="1" dirty="0"/>
            </a:br>
            <a:r>
              <a:rPr lang="en-US" b="1" dirty="0"/>
              <a:t>Ephesians 5:11-13</a:t>
            </a:r>
            <a:endParaRPr lang="en-US" dirty="0"/>
          </a:p>
        </p:txBody>
      </p:sp>
      <p:sp>
        <p:nvSpPr>
          <p:cNvPr id="3" name="Content Placeholder 2">
            <a:extLst>
              <a:ext uri="{FF2B5EF4-FFF2-40B4-BE49-F238E27FC236}">
                <a16:creationId xmlns:a16="http://schemas.microsoft.com/office/drawing/2014/main" id="{A33CF561-63EC-48D3-96FD-12B7432DD609}"/>
              </a:ext>
            </a:extLst>
          </p:cNvPr>
          <p:cNvSpPr>
            <a:spLocks noGrp="1"/>
          </p:cNvSpPr>
          <p:nvPr>
            <p:ph idx="1"/>
          </p:nvPr>
        </p:nvSpPr>
        <p:spPr>
          <a:xfrm>
            <a:off x="471340" y="2394408"/>
            <a:ext cx="7598005" cy="4213782"/>
          </a:xfrm>
        </p:spPr>
        <p:txBody>
          <a:bodyPr>
            <a:normAutofit/>
          </a:bodyPr>
          <a:lstStyle/>
          <a:p>
            <a:r>
              <a:rPr lang="en-US" sz="2400" dirty="0"/>
              <a:t>People we love and who love us tempt us and want us to do like they do in every way. </a:t>
            </a:r>
          </a:p>
          <a:p>
            <a:r>
              <a:rPr lang="en-US" sz="2400" dirty="0"/>
              <a:t>The pressure placed upon the Christian is to go back. It was a mistake to deny self. It was a poor choice to be godly. </a:t>
            </a:r>
          </a:p>
          <a:p>
            <a:r>
              <a:rPr lang="en-US" sz="2400" dirty="0"/>
              <a:t>The great assignment is to go forward, though the battle between darkness and light, flesh and spirit takes place (</a:t>
            </a:r>
            <a:r>
              <a:rPr lang="en-US" sz="2400" b="1" dirty="0"/>
              <a:t>Gal 5:16, 17</a:t>
            </a:r>
            <a:r>
              <a:rPr lang="en-US" sz="2400" dirty="0"/>
              <a:t>).</a:t>
            </a:r>
          </a:p>
          <a:p>
            <a:r>
              <a:rPr lang="en-US" sz="2400" dirty="0"/>
              <a:t>What can you do as a Christian to prevent yourself from becoming like 2 Peter 2:20-22? </a:t>
            </a:r>
          </a:p>
          <a:p>
            <a:pPr marL="0" indent="0">
              <a:buNone/>
            </a:pPr>
            <a:endParaRPr lang="en-US" sz="2400" dirty="0"/>
          </a:p>
        </p:txBody>
      </p:sp>
      <p:pic>
        <p:nvPicPr>
          <p:cNvPr id="4" name="Picture 3" descr="A picture containing indoor, sitting, cup&#10;&#10;Description automatically generated">
            <a:extLst>
              <a:ext uri="{FF2B5EF4-FFF2-40B4-BE49-F238E27FC236}">
                <a16:creationId xmlns:a16="http://schemas.microsoft.com/office/drawing/2014/main" id="{73B5AD7D-D8B5-4C0B-8C62-92040A3CE65F}"/>
              </a:ext>
            </a:extLst>
          </p:cNvPr>
          <p:cNvPicPr>
            <a:picLocks noChangeAspect="1"/>
          </p:cNvPicPr>
          <p:nvPr/>
        </p:nvPicPr>
        <p:blipFill>
          <a:blip r:embed="rId2"/>
          <a:stretch>
            <a:fillRect/>
          </a:stretch>
        </p:blipFill>
        <p:spPr>
          <a:xfrm>
            <a:off x="8135332" y="2931736"/>
            <a:ext cx="3820998" cy="2388124"/>
          </a:xfrm>
          <a:prstGeom prst="rect">
            <a:avLst/>
          </a:prstGeom>
        </p:spPr>
      </p:pic>
    </p:spTree>
    <p:extLst>
      <p:ext uri="{BB962C8B-B14F-4D97-AF65-F5344CB8AC3E}">
        <p14:creationId xmlns:p14="http://schemas.microsoft.com/office/powerpoint/2010/main" val="16128122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7BF01-5C21-496E-801B-82FF2E0D4E1D}"/>
              </a:ext>
            </a:extLst>
          </p:cNvPr>
          <p:cNvSpPr>
            <a:spLocks noGrp="1"/>
          </p:cNvSpPr>
          <p:nvPr>
            <p:ph type="title"/>
          </p:nvPr>
        </p:nvSpPr>
        <p:spPr/>
        <p:txBody>
          <a:bodyPr/>
          <a:lstStyle/>
          <a:p>
            <a:r>
              <a:rPr lang="en-US" b="1" dirty="0"/>
              <a:t>Reprove the Darkness </a:t>
            </a:r>
            <a:br>
              <a:rPr lang="en-US" b="1" dirty="0"/>
            </a:br>
            <a:r>
              <a:rPr lang="en-US" b="1" dirty="0"/>
              <a:t>Ephesians 5:11-13</a:t>
            </a:r>
            <a:endParaRPr lang="en-US" dirty="0"/>
          </a:p>
        </p:txBody>
      </p:sp>
      <p:sp>
        <p:nvSpPr>
          <p:cNvPr id="3" name="Content Placeholder 2">
            <a:extLst>
              <a:ext uri="{FF2B5EF4-FFF2-40B4-BE49-F238E27FC236}">
                <a16:creationId xmlns:a16="http://schemas.microsoft.com/office/drawing/2014/main" id="{58B36F50-0119-4E3E-8C62-0AF7DEF5E119}"/>
              </a:ext>
            </a:extLst>
          </p:cNvPr>
          <p:cNvSpPr>
            <a:spLocks noGrp="1"/>
          </p:cNvSpPr>
          <p:nvPr>
            <p:ph idx="1"/>
          </p:nvPr>
        </p:nvSpPr>
        <p:spPr>
          <a:xfrm>
            <a:off x="932553" y="2226427"/>
            <a:ext cx="10326893" cy="4042397"/>
          </a:xfrm>
        </p:spPr>
        <p:txBody>
          <a:bodyPr>
            <a:noAutofit/>
          </a:bodyPr>
          <a:lstStyle/>
          <a:p>
            <a:r>
              <a:rPr lang="en-US" sz="2400" dirty="0"/>
              <a:t>Some Christians would rather silently bemoan the plight of the world and the society in which their children will be raised. </a:t>
            </a:r>
          </a:p>
          <a:p>
            <a:r>
              <a:rPr lang="en-US" sz="2400" dirty="0"/>
              <a:t>We might speak against what the world does to those already walking in the light, but what are we saying to those who daily live in darkness?  </a:t>
            </a:r>
          </a:p>
          <a:p>
            <a:r>
              <a:rPr lang="en-US" sz="2400" dirty="0"/>
              <a:t>Christians are striving for holiness and should reprove those in darkness with a simple question to the one in sin. </a:t>
            </a:r>
          </a:p>
          <a:p>
            <a:r>
              <a:rPr lang="en-US" sz="2400" dirty="0"/>
              <a:t>“What chance is there for your life to have full blessings living in darkness?”    </a:t>
            </a:r>
          </a:p>
          <a:p>
            <a:r>
              <a:rPr lang="en-US" sz="2400" dirty="0"/>
              <a:t>What could a Christian say to one living in darkness for them to see the richness of spiritual blessings? </a:t>
            </a:r>
          </a:p>
        </p:txBody>
      </p:sp>
    </p:spTree>
    <p:extLst>
      <p:ext uri="{BB962C8B-B14F-4D97-AF65-F5344CB8AC3E}">
        <p14:creationId xmlns:p14="http://schemas.microsoft.com/office/powerpoint/2010/main" val="42225760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42D8-D2DF-4859-A262-2CC50E832943}"/>
              </a:ext>
            </a:extLst>
          </p:cNvPr>
          <p:cNvSpPr>
            <a:spLocks noGrp="1"/>
          </p:cNvSpPr>
          <p:nvPr>
            <p:ph type="title"/>
          </p:nvPr>
        </p:nvSpPr>
        <p:spPr/>
        <p:txBody>
          <a:bodyPr/>
          <a:lstStyle/>
          <a:p>
            <a:r>
              <a:rPr lang="en-US" b="1" dirty="0"/>
              <a:t>Reprove the Darkness </a:t>
            </a:r>
            <a:br>
              <a:rPr lang="en-US" b="1" dirty="0"/>
            </a:br>
            <a:r>
              <a:rPr lang="en-US" b="1" dirty="0"/>
              <a:t>Ephesians 5:11-13</a:t>
            </a:r>
            <a:endParaRPr lang="en-US" dirty="0"/>
          </a:p>
        </p:txBody>
      </p:sp>
      <p:sp>
        <p:nvSpPr>
          <p:cNvPr id="3" name="Content Placeholder 2">
            <a:extLst>
              <a:ext uri="{FF2B5EF4-FFF2-40B4-BE49-F238E27FC236}">
                <a16:creationId xmlns:a16="http://schemas.microsoft.com/office/drawing/2014/main" id="{694B0F33-1CBD-47F1-BC59-DE82DA4A5C46}"/>
              </a:ext>
            </a:extLst>
          </p:cNvPr>
          <p:cNvSpPr>
            <a:spLocks noGrp="1"/>
          </p:cNvSpPr>
          <p:nvPr>
            <p:ph idx="1"/>
          </p:nvPr>
        </p:nvSpPr>
        <p:spPr>
          <a:xfrm>
            <a:off x="1079540" y="2484013"/>
            <a:ext cx="7179615" cy="4061251"/>
          </a:xfrm>
        </p:spPr>
        <p:txBody>
          <a:bodyPr>
            <a:noAutofit/>
          </a:bodyPr>
          <a:lstStyle/>
          <a:p>
            <a:r>
              <a:rPr lang="en-US" sz="2800" dirty="0"/>
              <a:t>Christians need to know if they expose the darkness of sin, the reproved sin may continue. </a:t>
            </a:r>
          </a:p>
          <a:p>
            <a:r>
              <a:rPr lang="en-US" sz="2800" dirty="0"/>
              <a:t>Yet it does not prevent us from exposing sin the next time. </a:t>
            </a:r>
          </a:p>
          <a:p>
            <a:r>
              <a:rPr lang="en-US" sz="2800" dirty="0"/>
              <a:t>We can no longer be silent. </a:t>
            </a:r>
          </a:p>
          <a:p>
            <a:r>
              <a:rPr lang="en-US" sz="2800" dirty="0"/>
              <a:t>We should speak truth in a culture who redefines sex, marriage, and the meaning of right and wrong.</a:t>
            </a:r>
          </a:p>
          <a:p>
            <a:endParaRPr lang="en-US" sz="2800" dirty="0"/>
          </a:p>
        </p:txBody>
      </p:sp>
      <p:pic>
        <p:nvPicPr>
          <p:cNvPr id="4098" name="Picture 2" descr="Related image">
            <a:extLst>
              <a:ext uri="{FF2B5EF4-FFF2-40B4-BE49-F238E27FC236}">
                <a16:creationId xmlns:a16="http://schemas.microsoft.com/office/drawing/2014/main" id="{1DC4B2EF-BDB1-478F-AD86-BAAE3EAF4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569" y="2484013"/>
            <a:ext cx="3303639" cy="353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442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CC19-5236-4D75-9D3C-3C58FC6F3D7D}"/>
              </a:ext>
            </a:extLst>
          </p:cNvPr>
          <p:cNvSpPr>
            <a:spLocks noGrp="1"/>
          </p:cNvSpPr>
          <p:nvPr>
            <p:ph type="title"/>
          </p:nvPr>
        </p:nvSpPr>
        <p:spPr/>
        <p:txBody>
          <a:bodyPr/>
          <a:lstStyle/>
          <a:p>
            <a:r>
              <a:rPr lang="en-US" b="1" dirty="0"/>
              <a:t>Reprove the Darkness</a:t>
            </a:r>
            <a:br>
              <a:rPr lang="en-US" b="1" dirty="0"/>
            </a:br>
            <a:r>
              <a:rPr lang="en-US" b="1" dirty="0"/>
              <a:t>Ephesians 5:11-13</a:t>
            </a:r>
            <a:endParaRPr lang="en-US" dirty="0"/>
          </a:p>
        </p:txBody>
      </p:sp>
      <p:sp>
        <p:nvSpPr>
          <p:cNvPr id="3" name="Content Placeholder 2">
            <a:extLst>
              <a:ext uri="{FF2B5EF4-FFF2-40B4-BE49-F238E27FC236}">
                <a16:creationId xmlns:a16="http://schemas.microsoft.com/office/drawing/2014/main" id="{68713D2B-8DE4-4BFD-B1BE-FDEBC2702BF9}"/>
              </a:ext>
            </a:extLst>
          </p:cNvPr>
          <p:cNvSpPr>
            <a:spLocks noGrp="1"/>
          </p:cNvSpPr>
          <p:nvPr>
            <p:ph idx="1"/>
          </p:nvPr>
        </p:nvSpPr>
        <p:spPr>
          <a:xfrm>
            <a:off x="480767" y="2375555"/>
            <a:ext cx="11293311" cy="4355183"/>
          </a:xfrm>
        </p:spPr>
        <p:txBody>
          <a:bodyPr>
            <a:noAutofit/>
          </a:bodyPr>
          <a:lstStyle/>
          <a:p>
            <a:r>
              <a:rPr lang="en-US" sz="2400" dirty="0"/>
              <a:t>The Christian in the light is to “</a:t>
            </a:r>
            <a:r>
              <a:rPr lang="en-US" sz="2400" b="1" i="1" dirty="0"/>
              <a:t>expose</a:t>
            </a:r>
            <a:r>
              <a:rPr lang="en-US" sz="2400" dirty="0"/>
              <a:t>” evil for what it is. Sin is awfulness. </a:t>
            </a:r>
          </a:p>
          <a:p>
            <a:r>
              <a:rPr lang="en-US" sz="2400" dirty="0"/>
              <a:t>Silence may encourage, which increases the chance this immoral attitude or action continues. </a:t>
            </a:r>
          </a:p>
          <a:p>
            <a:r>
              <a:rPr lang="en-US" sz="2400" dirty="0"/>
              <a:t>It is not only by saying, “I wish you would not say or do that in my presence,” but show the truth of what God says about such action and what actions God accepts and favors. </a:t>
            </a:r>
          </a:p>
          <a:p>
            <a:r>
              <a:rPr lang="en-US" sz="2400" b="1" dirty="0"/>
              <a:t>2 Timothy 4:2</a:t>
            </a:r>
            <a:r>
              <a:rPr lang="en-US" sz="2400" dirty="0"/>
              <a:t> says </a:t>
            </a:r>
            <a:r>
              <a:rPr lang="en-US" sz="2400" i="1" dirty="0"/>
              <a:t>“preach the word, be urgent in season, out of season…”</a:t>
            </a:r>
            <a:r>
              <a:rPr lang="en-US" sz="2400" dirty="0"/>
              <a:t>  </a:t>
            </a:r>
          </a:p>
          <a:p>
            <a:r>
              <a:rPr lang="en-US" sz="2400" dirty="0"/>
              <a:t>Truth may be appreciated. It may not. It may not be liked, yet the reproving of sin is our responsibility as children of light.</a:t>
            </a:r>
          </a:p>
          <a:p>
            <a:endParaRPr lang="en-US" sz="2400" dirty="0"/>
          </a:p>
        </p:txBody>
      </p:sp>
    </p:spTree>
    <p:extLst>
      <p:ext uri="{BB962C8B-B14F-4D97-AF65-F5344CB8AC3E}">
        <p14:creationId xmlns:p14="http://schemas.microsoft.com/office/powerpoint/2010/main" val="28919820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3C6-EDC3-4722-BE59-1E8812C21E18}"/>
              </a:ext>
            </a:extLst>
          </p:cNvPr>
          <p:cNvSpPr>
            <a:spLocks noGrp="1"/>
          </p:cNvSpPr>
          <p:nvPr>
            <p:ph type="title"/>
          </p:nvPr>
        </p:nvSpPr>
        <p:spPr/>
        <p:txBody>
          <a:bodyPr/>
          <a:lstStyle/>
          <a:p>
            <a:r>
              <a:rPr lang="en-US" b="1" dirty="0"/>
              <a:t>Reprove the Darkness </a:t>
            </a:r>
            <a:br>
              <a:rPr lang="en-US" b="1" dirty="0"/>
            </a:br>
            <a:r>
              <a:rPr lang="en-US" b="1" dirty="0"/>
              <a:t>Ephesians 5:11-13</a:t>
            </a:r>
            <a:endParaRPr lang="en-US" dirty="0"/>
          </a:p>
        </p:txBody>
      </p:sp>
      <p:sp>
        <p:nvSpPr>
          <p:cNvPr id="3" name="Content Placeholder 2">
            <a:extLst>
              <a:ext uri="{FF2B5EF4-FFF2-40B4-BE49-F238E27FC236}">
                <a16:creationId xmlns:a16="http://schemas.microsoft.com/office/drawing/2014/main" id="{EDFC436B-179F-4325-A4AA-6C660B731731}"/>
              </a:ext>
            </a:extLst>
          </p:cNvPr>
          <p:cNvSpPr>
            <a:spLocks noGrp="1"/>
          </p:cNvSpPr>
          <p:nvPr>
            <p:ph idx="1"/>
          </p:nvPr>
        </p:nvSpPr>
        <p:spPr>
          <a:xfrm>
            <a:off x="548640" y="2313830"/>
            <a:ext cx="11529392" cy="4544170"/>
          </a:xfrm>
        </p:spPr>
        <p:txBody>
          <a:bodyPr>
            <a:noAutofit/>
          </a:bodyPr>
          <a:lstStyle/>
          <a:p>
            <a:pPr>
              <a:lnSpc>
                <a:spcPts val="2000"/>
              </a:lnSpc>
            </a:pPr>
            <a:r>
              <a:rPr lang="en-US" sz="2000" dirty="0"/>
              <a:t>In the midst of reproving, a Christian can show as children of light the opposite of what the world would do. </a:t>
            </a:r>
          </a:p>
          <a:p>
            <a:pPr lvl="1">
              <a:lnSpc>
                <a:spcPts val="2000"/>
              </a:lnSpc>
            </a:pPr>
            <a:r>
              <a:rPr lang="en-US" sz="1800" dirty="0"/>
              <a:t>They are selfish, but we are giving. </a:t>
            </a:r>
          </a:p>
          <a:p>
            <a:pPr lvl="1">
              <a:lnSpc>
                <a:spcPts val="2000"/>
              </a:lnSpc>
            </a:pPr>
            <a:r>
              <a:rPr lang="en-US" sz="1800" dirty="0"/>
              <a:t>They curse; we bless. </a:t>
            </a:r>
          </a:p>
          <a:p>
            <a:pPr lvl="1">
              <a:lnSpc>
                <a:spcPts val="2000"/>
              </a:lnSpc>
            </a:pPr>
            <a:r>
              <a:rPr lang="en-US" sz="1800" dirty="0"/>
              <a:t>They live for self; we live for God and others. </a:t>
            </a:r>
          </a:p>
          <a:p>
            <a:pPr lvl="1">
              <a:lnSpc>
                <a:spcPts val="2000"/>
              </a:lnSpc>
            </a:pPr>
            <a:r>
              <a:rPr lang="en-US" sz="1800" dirty="0"/>
              <a:t>They lie; we speak the truth. </a:t>
            </a:r>
          </a:p>
          <a:p>
            <a:pPr>
              <a:lnSpc>
                <a:spcPts val="2000"/>
              </a:lnSpc>
            </a:pPr>
            <a:r>
              <a:rPr lang="en-US" sz="2000" dirty="0"/>
              <a:t>The point is children of light, who take sin seriously by being saved, need not wink at it, laugh at it, or say “I’m glad I stopped doing that.”  </a:t>
            </a:r>
          </a:p>
          <a:p>
            <a:pPr>
              <a:lnSpc>
                <a:spcPts val="2000"/>
              </a:lnSpc>
            </a:pPr>
            <a:r>
              <a:rPr lang="en-US" sz="2000" dirty="0"/>
              <a:t>Confront the sin, whether it is or is not the same sin in which you engaged. </a:t>
            </a:r>
          </a:p>
          <a:p>
            <a:pPr>
              <a:lnSpc>
                <a:spcPts val="2000"/>
              </a:lnSpc>
            </a:pPr>
            <a:r>
              <a:rPr lang="en-US" sz="2000" dirty="0"/>
              <a:t>It is not that you are eager to hear of the sins of others. We share the truth to expose the shame to bring the soul to Jesus Christ. Reprove it. Do not gossip about it. Hold up scripture as the pattern of life for all men/women, because showing the scripture places the light upon God not upon you.</a:t>
            </a:r>
          </a:p>
          <a:p>
            <a:pPr>
              <a:lnSpc>
                <a:spcPts val="2000"/>
              </a:lnSpc>
            </a:pPr>
            <a:endParaRPr lang="en-US" sz="2000" dirty="0"/>
          </a:p>
        </p:txBody>
      </p:sp>
    </p:spTree>
    <p:extLst>
      <p:ext uri="{BB962C8B-B14F-4D97-AF65-F5344CB8AC3E}">
        <p14:creationId xmlns:p14="http://schemas.microsoft.com/office/powerpoint/2010/main" val="6510043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D7D9-978D-4CB0-9EAB-BEE0E4615EC9}"/>
              </a:ext>
            </a:extLst>
          </p:cNvPr>
          <p:cNvSpPr>
            <a:spLocks noGrp="1"/>
          </p:cNvSpPr>
          <p:nvPr>
            <p:ph type="title"/>
          </p:nvPr>
        </p:nvSpPr>
        <p:spPr/>
        <p:txBody>
          <a:bodyPr/>
          <a:lstStyle/>
          <a:p>
            <a:r>
              <a:rPr lang="en-US" b="1" dirty="0"/>
              <a:t>Bear the Fruit of Children of Light  Ephesians 5:9,10</a:t>
            </a:r>
            <a:br>
              <a:rPr lang="en-US" dirty="0"/>
            </a:br>
            <a:endParaRPr lang="en-US" dirty="0"/>
          </a:p>
        </p:txBody>
      </p:sp>
      <p:sp>
        <p:nvSpPr>
          <p:cNvPr id="3" name="Content Placeholder 2">
            <a:extLst>
              <a:ext uri="{FF2B5EF4-FFF2-40B4-BE49-F238E27FC236}">
                <a16:creationId xmlns:a16="http://schemas.microsoft.com/office/drawing/2014/main" id="{995CE5E2-04C8-4D80-A13A-AAE1C187AE8E}"/>
              </a:ext>
            </a:extLst>
          </p:cNvPr>
          <p:cNvSpPr>
            <a:spLocks noGrp="1"/>
          </p:cNvSpPr>
          <p:nvPr>
            <p:ph idx="1"/>
          </p:nvPr>
        </p:nvSpPr>
        <p:spPr>
          <a:xfrm>
            <a:off x="495078" y="2468032"/>
            <a:ext cx="7621401" cy="3416300"/>
          </a:xfrm>
        </p:spPr>
        <p:txBody>
          <a:bodyPr>
            <a:noAutofit/>
          </a:bodyPr>
          <a:lstStyle/>
          <a:p>
            <a:r>
              <a:rPr lang="en-US" sz="2800" dirty="0"/>
              <a:t>This passage is an evidence producer and reality of those who are children of light. </a:t>
            </a:r>
          </a:p>
          <a:p>
            <a:r>
              <a:rPr lang="en-US" sz="2800" dirty="0"/>
              <a:t>Christians are to be fruit bearers like </a:t>
            </a:r>
            <a:r>
              <a:rPr lang="en-US" sz="2800" b="1" dirty="0"/>
              <a:t>Galatians 5:22, 23 </a:t>
            </a:r>
            <a:r>
              <a:rPr lang="en-US" sz="2800" dirty="0"/>
              <a:t>says. </a:t>
            </a:r>
          </a:p>
          <a:p>
            <a:r>
              <a:rPr lang="en-US" sz="2800" dirty="0"/>
              <a:t>Changed people lived changed lives. </a:t>
            </a:r>
          </a:p>
          <a:p>
            <a:r>
              <a:rPr lang="en-US" sz="2800" dirty="0"/>
              <a:t>Those who lived the light producing changed life are examples of the following.</a:t>
            </a:r>
          </a:p>
          <a:p>
            <a:endParaRPr lang="en-US" sz="2800" dirty="0"/>
          </a:p>
        </p:txBody>
      </p:sp>
      <p:pic>
        <p:nvPicPr>
          <p:cNvPr id="5122" name="Picture 2">
            <a:extLst>
              <a:ext uri="{FF2B5EF4-FFF2-40B4-BE49-F238E27FC236}">
                <a16:creationId xmlns:a16="http://schemas.microsoft.com/office/drawing/2014/main" id="{9AB1294C-D18D-45BD-BDF3-BF2F4C891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8502" y="2848595"/>
            <a:ext cx="3855730" cy="260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753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76D1-025B-47D8-A078-EB48111321E6}"/>
              </a:ext>
            </a:extLst>
          </p:cNvPr>
          <p:cNvSpPr>
            <a:spLocks noGrp="1"/>
          </p:cNvSpPr>
          <p:nvPr>
            <p:ph type="title"/>
          </p:nvPr>
        </p:nvSpPr>
        <p:spPr/>
        <p:txBody>
          <a:bodyPr/>
          <a:lstStyle/>
          <a:p>
            <a:r>
              <a:rPr lang="en-US" b="1" dirty="0"/>
              <a:t>Bear the Fruit of Children of Light  Ephesians 5:9,10</a:t>
            </a:r>
            <a:endParaRPr lang="en-US" dirty="0"/>
          </a:p>
        </p:txBody>
      </p:sp>
      <p:sp>
        <p:nvSpPr>
          <p:cNvPr id="3" name="Content Placeholder 2">
            <a:extLst>
              <a:ext uri="{FF2B5EF4-FFF2-40B4-BE49-F238E27FC236}">
                <a16:creationId xmlns:a16="http://schemas.microsoft.com/office/drawing/2014/main" id="{AE8763D3-752F-4DC1-9FC0-CBCBE2DE731C}"/>
              </a:ext>
            </a:extLst>
          </p:cNvPr>
          <p:cNvSpPr>
            <a:spLocks noGrp="1"/>
          </p:cNvSpPr>
          <p:nvPr>
            <p:ph idx="1"/>
          </p:nvPr>
        </p:nvSpPr>
        <p:spPr>
          <a:xfrm>
            <a:off x="1154954" y="2603500"/>
            <a:ext cx="10543710" cy="3891568"/>
          </a:xfrm>
        </p:spPr>
        <p:txBody>
          <a:bodyPr>
            <a:normAutofit fontScale="92500"/>
          </a:bodyPr>
          <a:lstStyle/>
          <a:p>
            <a:r>
              <a:rPr lang="en-US" sz="2800" dirty="0"/>
              <a:t>“</a:t>
            </a:r>
            <a:r>
              <a:rPr lang="en-US" sz="2800" b="1" i="1" dirty="0"/>
              <a:t>Goodness</a:t>
            </a:r>
            <a:r>
              <a:rPr lang="en-US" sz="2800" dirty="0"/>
              <a:t>” - This is the “uprightness of heart and life.” </a:t>
            </a:r>
          </a:p>
          <a:p>
            <a:r>
              <a:rPr lang="en-US" sz="2800" dirty="0"/>
              <a:t>As we would speak of God as good, this speaks of godliness in the motives, thoughts, and actions of children of light. </a:t>
            </a:r>
          </a:p>
          <a:p>
            <a:r>
              <a:rPr lang="en-US" sz="2800" dirty="0"/>
              <a:t>Goodness is a definite godly trait. </a:t>
            </a:r>
          </a:p>
          <a:p>
            <a:r>
              <a:rPr lang="en-US" sz="2800" dirty="0"/>
              <a:t>It is not only speaking of God as good, and what He says as good. </a:t>
            </a:r>
          </a:p>
          <a:p>
            <a:r>
              <a:rPr lang="en-US" sz="2800" dirty="0"/>
              <a:t>Goodness in children of light will catch the attention of others as kind, loving, caring, helping, and serving. </a:t>
            </a:r>
          </a:p>
          <a:p>
            <a:endParaRPr lang="en-US" dirty="0"/>
          </a:p>
        </p:txBody>
      </p:sp>
      <p:pic>
        <p:nvPicPr>
          <p:cNvPr id="5" name="Picture 4" descr="A bunch of fruit&#10;&#10;Description automatically generated">
            <a:extLst>
              <a:ext uri="{FF2B5EF4-FFF2-40B4-BE49-F238E27FC236}">
                <a16:creationId xmlns:a16="http://schemas.microsoft.com/office/drawing/2014/main" id="{7E7313AD-1F19-4F26-937E-850D4AD5FC2C}"/>
              </a:ext>
            </a:extLst>
          </p:cNvPr>
          <p:cNvPicPr>
            <a:picLocks noChangeAspect="1"/>
          </p:cNvPicPr>
          <p:nvPr/>
        </p:nvPicPr>
        <p:blipFill>
          <a:blip r:embed="rId2"/>
          <a:stretch>
            <a:fillRect/>
          </a:stretch>
        </p:blipFill>
        <p:spPr>
          <a:xfrm>
            <a:off x="8876195" y="0"/>
            <a:ext cx="3315805" cy="2238486"/>
          </a:xfrm>
          <a:prstGeom prst="rect">
            <a:avLst/>
          </a:prstGeom>
        </p:spPr>
      </p:pic>
    </p:spTree>
    <p:extLst>
      <p:ext uri="{BB962C8B-B14F-4D97-AF65-F5344CB8AC3E}">
        <p14:creationId xmlns:p14="http://schemas.microsoft.com/office/powerpoint/2010/main" val="19267464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F408-F636-41A6-8EBD-AE27C9F7C661}"/>
              </a:ext>
            </a:extLst>
          </p:cNvPr>
          <p:cNvSpPr>
            <a:spLocks noGrp="1"/>
          </p:cNvSpPr>
          <p:nvPr>
            <p:ph type="title"/>
          </p:nvPr>
        </p:nvSpPr>
        <p:spPr/>
        <p:txBody>
          <a:bodyPr/>
          <a:lstStyle/>
          <a:p>
            <a:r>
              <a:rPr lang="en-US" b="1" dirty="0"/>
              <a:t>Bear the Fruit of Children of Light - Ephesians 5:9,10</a:t>
            </a:r>
            <a:endParaRPr lang="en-US" dirty="0"/>
          </a:p>
        </p:txBody>
      </p:sp>
      <p:sp>
        <p:nvSpPr>
          <p:cNvPr id="3" name="Content Placeholder 2">
            <a:extLst>
              <a:ext uri="{FF2B5EF4-FFF2-40B4-BE49-F238E27FC236}">
                <a16:creationId xmlns:a16="http://schemas.microsoft.com/office/drawing/2014/main" id="{12DC5433-6BD6-4DB6-8BC2-EF92D7366501}"/>
              </a:ext>
            </a:extLst>
          </p:cNvPr>
          <p:cNvSpPr>
            <a:spLocks noGrp="1"/>
          </p:cNvSpPr>
          <p:nvPr>
            <p:ph idx="1"/>
          </p:nvPr>
        </p:nvSpPr>
        <p:spPr>
          <a:xfrm>
            <a:off x="1154954" y="2603499"/>
            <a:ext cx="10430588" cy="3853861"/>
          </a:xfrm>
        </p:spPr>
        <p:txBody>
          <a:bodyPr>
            <a:noAutofit/>
          </a:bodyPr>
          <a:lstStyle/>
          <a:p>
            <a:r>
              <a:rPr lang="en-US" sz="2800" dirty="0"/>
              <a:t>“</a:t>
            </a:r>
            <a:r>
              <a:rPr lang="en-US" sz="2800" b="1" i="1" dirty="0"/>
              <a:t>Righteousness</a:t>
            </a:r>
            <a:r>
              <a:rPr lang="en-US" sz="2800" dirty="0"/>
              <a:t>” - This word is where a child of light stands. </a:t>
            </a:r>
          </a:p>
          <a:p>
            <a:r>
              <a:rPr lang="en-US" sz="2800" dirty="0"/>
              <a:t>We walk and live on the path of right, because our salvation made us right, and we are constantly loyal and honest to what is right (</a:t>
            </a:r>
            <a:r>
              <a:rPr lang="en-US" sz="2800" b="1" dirty="0"/>
              <a:t>Titus 2:11, 12</a:t>
            </a:r>
            <a:r>
              <a:rPr lang="en-US" sz="2800" dirty="0"/>
              <a:t>). </a:t>
            </a:r>
          </a:p>
          <a:p>
            <a:r>
              <a:rPr lang="en-US" sz="2800" dirty="0"/>
              <a:t>Right is who we are. </a:t>
            </a:r>
          </a:p>
          <a:p>
            <a:r>
              <a:rPr lang="en-US" sz="2800" dirty="0"/>
              <a:t>Righteousness is what we have from Christ Jesus who lived righteous (</a:t>
            </a:r>
            <a:r>
              <a:rPr lang="en-US" sz="2800" b="1" dirty="0"/>
              <a:t>Acts 10:34, 35</a:t>
            </a:r>
            <a:r>
              <a:rPr lang="en-US" sz="2800" dirty="0"/>
              <a:t>).</a:t>
            </a:r>
          </a:p>
          <a:p>
            <a:endParaRPr lang="en-US" sz="2800" dirty="0"/>
          </a:p>
        </p:txBody>
      </p:sp>
      <p:pic>
        <p:nvPicPr>
          <p:cNvPr id="5" name="Picture 4" descr="A picture containing fruit, indoor, sitting, melon&#10;&#10;Description automatically generated">
            <a:extLst>
              <a:ext uri="{FF2B5EF4-FFF2-40B4-BE49-F238E27FC236}">
                <a16:creationId xmlns:a16="http://schemas.microsoft.com/office/drawing/2014/main" id="{14216A05-285B-453F-9B7F-559F94FFA533}"/>
              </a:ext>
            </a:extLst>
          </p:cNvPr>
          <p:cNvPicPr>
            <a:picLocks noChangeAspect="1"/>
          </p:cNvPicPr>
          <p:nvPr/>
        </p:nvPicPr>
        <p:blipFill>
          <a:blip r:embed="rId2"/>
          <a:stretch>
            <a:fillRect/>
          </a:stretch>
        </p:blipFill>
        <p:spPr>
          <a:xfrm>
            <a:off x="8498657" y="0"/>
            <a:ext cx="3693343" cy="2456073"/>
          </a:xfrm>
          <a:prstGeom prst="rect">
            <a:avLst/>
          </a:prstGeom>
        </p:spPr>
      </p:pic>
    </p:spTree>
    <p:extLst>
      <p:ext uri="{BB962C8B-B14F-4D97-AF65-F5344CB8AC3E}">
        <p14:creationId xmlns:p14="http://schemas.microsoft.com/office/powerpoint/2010/main" val="9228823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A47E-3E4C-4AAC-ABAD-67828D216A1F}"/>
              </a:ext>
            </a:extLst>
          </p:cNvPr>
          <p:cNvSpPr>
            <a:spLocks noGrp="1"/>
          </p:cNvSpPr>
          <p:nvPr>
            <p:ph type="title"/>
          </p:nvPr>
        </p:nvSpPr>
        <p:spPr/>
        <p:txBody>
          <a:bodyPr/>
          <a:lstStyle/>
          <a:p>
            <a:r>
              <a:rPr lang="en-US" b="1" dirty="0"/>
              <a:t>Bear the Fruit of Children of Light - Ephesians 5:9,10</a:t>
            </a:r>
            <a:endParaRPr lang="en-US" dirty="0"/>
          </a:p>
        </p:txBody>
      </p:sp>
      <p:sp>
        <p:nvSpPr>
          <p:cNvPr id="3" name="Content Placeholder 2">
            <a:extLst>
              <a:ext uri="{FF2B5EF4-FFF2-40B4-BE49-F238E27FC236}">
                <a16:creationId xmlns:a16="http://schemas.microsoft.com/office/drawing/2014/main" id="{69950EF1-8CCD-411A-87AB-7038B9A558A1}"/>
              </a:ext>
            </a:extLst>
          </p:cNvPr>
          <p:cNvSpPr>
            <a:spLocks noGrp="1"/>
          </p:cNvSpPr>
          <p:nvPr>
            <p:ph idx="1"/>
          </p:nvPr>
        </p:nvSpPr>
        <p:spPr/>
        <p:txBody>
          <a:bodyPr>
            <a:noAutofit/>
          </a:bodyPr>
          <a:lstStyle/>
          <a:p>
            <a:r>
              <a:rPr lang="en-US" sz="2800" dirty="0"/>
              <a:t>“</a:t>
            </a:r>
            <a:r>
              <a:rPr lang="en-US" sz="2800" b="1" i="1" dirty="0"/>
              <a:t>Truth</a:t>
            </a:r>
            <a:r>
              <a:rPr lang="en-US" sz="2800" dirty="0"/>
              <a:t>” - No one is as honest, reliable, and more trusting than children of light. </a:t>
            </a:r>
          </a:p>
          <a:p>
            <a:r>
              <a:rPr lang="en-US" sz="2800" dirty="0"/>
              <a:t>When these people daily live in the world, the world sees them as a great contrast to the hypocritical, deceptive, and false ways of society. </a:t>
            </a:r>
          </a:p>
          <a:p>
            <a:r>
              <a:rPr lang="en-US" sz="2800" dirty="0"/>
              <a:t>Let us never be guilty of putting off a false light by telling people one thing but presenting something else.</a:t>
            </a:r>
          </a:p>
          <a:p>
            <a:endParaRPr lang="en-US" sz="2800" dirty="0"/>
          </a:p>
        </p:txBody>
      </p:sp>
      <p:pic>
        <p:nvPicPr>
          <p:cNvPr id="5" name="Picture 4" descr="A pile of oranges sitting on a table&#10;&#10;Description automatically generated">
            <a:extLst>
              <a:ext uri="{FF2B5EF4-FFF2-40B4-BE49-F238E27FC236}">
                <a16:creationId xmlns:a16="http://schemas.microsoft.com/office/drawing/2014/main" id="{DB2F0D44-D3D0-4BA7-938B-06DF19FBB864}"/>
              </a:ext>
            </a:extLst>
          </p:cNvPr>
          <p:cNvPicPr>
            <a:picLocks noChangeAspect="1"/>
          </p:cNvPicPr>
          <p:nvPr/>
        </p:nvPicPr>
        <p:blipFill rotWithShape="1">
          <a:blip r:embed="rId2"/>
          <a:srcRect l="-15123" t="1861" r="15123" b="11843"/>
          <a:stretch/>
        </p:blipFill>
        <p:spPr>
          <a:xfrm>
            <a:off x="7756261" y="177080"/>
            <a:ext cx="4435739" cy="2038219"/>
          </a:xfrm>
          <a:prstGeom prst="rect">
            <a:avLst/>
          </a:prstGeom>
        </p:spPr>
      </p:pic>
    </p:spTree>
    <p:extLst>
      <p:ext uri="{BB962C8B-B14F-4D97-AF65-F5344CB8AC3E}">
        <p14:creationId xmlns:p14="http://schemas.microsoft.com/office/powerpoint/2010/main" val="3188809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52ED-FEB2-4D60-B1F8-9D8EA3372F68}"/>
              </a:ext>
            </a:extLst>
          </p:cNvPr>
          <p:cNvSpPr>
            <a:spLocks noGrp="1"/>
          </p:cNvSpPr>
          <p:nvPr>
            <p:ph type="title"/>
          </p:nvPr>
        </p:nvSpPr>
        <p:spPr/>
        <p:txBody>
          <a:bodyPr/>
          <a:lstStyle/>
          <a:p>
            <a:r>
              <a:rPr lang="en-US" b="1" dirty="0"/>
              <a:t>Bear the Fruit of Children of Light - Ephesians 5:9,10</a:t>
            </a:r>
            <a:endParaRPr lang="en-US" dirty="0"/>
          </a:p>
        </p:txBody>
      </p:sp>
      <p:sp>
        <p:nvSpPr>
          <p:cNvPr id="3" name="Content Placeholder 2">
            <a:extLst>
              <a:ext uri="{FF2B5EF4-FFF2-40B4-BE49-F238E27FC236}">
                <a16:creationId xmlns:a16="http://schemas.microsoft.com/office/drawing/2014/main" id="{91DD4DE9-10A2-4A05-BF2A-8449C25D6162}"/>
              </a:ext>
            </a:extLst>
          </p:cNvPr>
          <p:cNvSpPr>
            <a:spLocks noGrp="1"/>
          </p:cNvSpPr>
          <p:nvPr>
            <p:ph idx="1"/>
          </p:nvPr>
        </p:nvSpPr>
        <p:spPr/>
        <p:txBody>
          <a:bodyPr>
            <a:noAutofit/>
          </a:bodyPr>
          <a:lstStyle/>
          <a:p>
            <a:r>
              <a:rPr lang="en-US" sz="2400" dirty="0"/>
              <a:t>“</a:t>
            </a:r>
            <a:r>
              <a:rPr lang="en-US" sz="2400" b="1" i="1" dirty="0"/>
              <a:t>Goodness</a:t>
            </a:r>
            <a:r>
              <a:rPr lang="en-US" sz="2400" dirty="0"/>
              <a:t>” is a matter of our relationship with others. </a:t>
            </a:r>
          </a:p>
          <a:p>
            <a:r>
              <a:rPr lang="en-US" sz="2400" dirty="0"/>
              <a:t>“</a:t>
            </a:r>
            <a:r>
              <a:rPr lang="en-US" sz="2400" b="1" i="1" dirty="0"/>
              <a:t>Righteousness</a:t>
            </a:r>
            <a:r>
              <a:rPr lang="en-US" sz="2400" dirty="0"/>
              <a:t>” deals with our relationship with God. </a:t>
            </a:r>
          </a:p>
          <a:p>
            <a:r>
              <a:rPr lang="en-US" sz="2400" dirty="0"/>
              <a:t>“</a:t>
            </a:r>
            <a:r>
              <a:rPr lang="en-US" sz="2400" b="1" i="1" dirty="0"/>
              <a:t>Truth</a:t>
            </a:r>
            <a:r>
              <a:rPr lang="en-US" sz="2400" dirty="0"/>
              <a:t>” deals with the personal integrity of our own lives. </a:t>
            </a:r>
          </a:p>
          <a:p>
            <a:r>
              <a:rPr lang="en-US" sz="2400" dirty="0"/>
              <a:t>These three fruits come from children of light. </a:t>
            </a:r>
          </a:p>
          <a:p>
            <a:r>
              <a:rPr lang="en-US" sz="2400" dirty="0"/>
              <a:t>All these fruits please God because they are just like God (</a:t>
            </a:r>
            <a:r>
              <a:rPr lang="en-US" sz="2400" b="1" dirty="0"/>
              <a:t>Col 1:9-13</a:t>
            </a:r>
            <a:r>
              <a:rPr lang="en-US" sz="2400" dirty="0"/>
              <a:t>). </a:t>
            </a:r>
          </a:p>
          <a:p>
            <a:r>
              <a:rPr lang="en-US" sz="2400" dirty="0"/>
              <a:t>As children of light who </a:t>
            </a:r>
            <a:r>
              <a:rPr lang="en-US" sz="2400" b="1" dirty="0"/>
              <a:t>ARE</a:t>
            </a:r>
            <a:r>
              <a:rPr lang="en-US" sz="2400" dirty="0"/>
              <a:t> like Him now, we </a:t>
            </a:r>
            <a:r>
              <a:rPr lang="en-US" sz="2400" b="1" dirty="0"/>
              <a:t>WILL</a:t>
            </a:r>
            <a:r>
              <a:rPr lang="en-US" sz="2400" dirty="0"/>
              <a:t> </a:t>
            </a:r>
            <a:r>
              <a:rPr lang="en-US" sz="2400" b="1" dirty="0"/>
              <a:t>BE</a:t>
            </a:r>
            <a:r>
              <a:rPr lang="en-US" sz="2400" dirty="0"/>
              <a:t> like Him in glory! Walking in the light is a choice for today and a choice for the future…</a:t>
            </a:r>
          </a:p>
          <a:p>
            <a:pPr marL="0" indent="0">
              <a:buNone/>
            </a:pPr>
            <a:endParaRPr lang="en-US" sz="2400" dirty="0"/>
          </a:p>
        </p:txBody>
      </p:sp>
      <p:pic>
        <p:nvPicPr>
          <p:cNvPr id="7" name="Picture 6" descr="A variety of fresh fruit and vegetables on display&#10;&#10;Description automatically generated">
            <a:extLst>
              <a:ext uri="{FF2B5EF4-FFF2-40B4-BE49-F238E27FC236}">
                <a16:creationId xmlns:a16="http://schemas.microsoft.com/office/drawing/2014/main" id="{7E781E78-91D4-4B22-889D-760EE80B65A5}"/>
              </a:ext>
            </a:extLst>
          </p:cNvPr>
          <p:cNvPicPr>
            <a:picLocks noChangeAspect="1"/>
          </p:cNvPicPr>
          <p:nvPr/>
        </p:nvPicPr>
        <p:blipFill>
          <a:blip r:embed="rId2"/>
          <a:stretch>
            <a:fillRect/>
          </a:stretch>
        </p:blipFill>
        <p:spPr>
          <a:xfrm>
            <a:off x="8453910" y="-30163"/>
            <a:ext cx="3738090" cy="2490559"/>
          </a:xfrm>
          <a:prstGeom prst="rect">
            <a:avLst/>
          </a:prstGeom>
        </p:spPr>
      </p:pic>
    </p:spTree>
    <p:extLst>
      <p:ext uri="{BB962C8B-B14F-4D97-AF65-F5344CB8AC3E}">
        <p14:creationId xmlns:p14="http://schemas.microsoft.com/office/powerpoint/2010/main" val="8302010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7C47-18E8-4195-A66E-EAFDE6F9F6E5}"/>
              </a:ext>
            </a:extLst>
          </p:cNvPr>
          <p:cNvSpPr>
            <a:spLocks noGrp="1"/>
          </p:cNvSpPr>
          <p:nvPr>
            <p:ph type="title"/>
          </p:nvPr>
        </p:nvSpPr>
        <p:spPr/>
        <p:txBody>
          <a:bodyPr/>
          <a:lstStyle/>
          <a:p>
            <a:r>
              <a:rPr lang="en-US" dirty="0"/>
              <a:t>Ephesians 5:1-14 ESV</a:t>
            </a:r>
          </a:p>
        </p:txBody>
      </p:sp>
      <p:sp>
        <p:nvSpPr>
          <p:cNvPr id="3" name="Content Placeholder 2">
            <a:extLst>
              <a:ext uri="{FF2B5EF4-FFF2-40B4-BE49-F238E27FC236}">
                <a16:creationId xmlns:a16="http://schemas.microsoft.com/office/drawing/2014/main" id="{5F392DCB-FE40-4782-A271-77B9C5F1430E}"/>
              </a:ext>
            </a:extLst>
          </p:cNvPr>
          <p:cNvSpPr>
            <a:spLocks noGrp="1"/>
          </p:cNvSpPr>
          <p:nvPr>
            <p:ph idx="1"/>
          </p:nvPr>
        </p:nvSpPr>
        <p:spPr>
          <a:xfrm>
            <a:off x="0" y="2297927"/>
            <a:ext cx="12191999" cy="4560073"/>
          </a:xfrm>
        </p:spPr>
        <p:txBody>
          <a:bodyPr>
            <a:normAutofit/>
          </a:bodyPr>
          <a:lstStyle/>
          <a:p>
            <a:r>
              <a:rPr lang="en-US" sz="2000" dirty="0"/>
              <a:t>Therefore be imitators of God, as beloved children. </a:t>
            </a:r>
            <a:r>
              <a:rPr lang="en-US" sz="2000" b="1" dirty="0"/>
              <a:t>2 </a:t>
            </a:r>
            <a:r>
              <a:rPr lang="en-US" sz="2000" dirty="0"/>
              <a:t>And walk in love, as Christ loved us and gave himself up for us, a fragrant offering and sacrifice to God. </a:t>
            </a:r>
            <a:r>
              <a:rPr lang="en-US" sz="2000" b="1" dirty="0"/>
              <a:t>3 </a:t>
            </a:r>
            <a:r>
              <a:rPr lang="en-US" sz="2000" dirty="0"/>
              <a:t>But sexual immorality and all impurity or covetousness must not even be named among you, as is proper among saints. </a:t>
            </a:r>
            <a:r>
              <a:rPr lang="en-US" sz="2000" b="1" dirty="0"/>
              <a:t>4 </a:t>
            </a:r>
            <a:r>
              <a:rPr lang="en-US" sz="2000" dirty="0"/>
              <a:t>Let there be no filthiness nor foolish talk nor crude joking, which are out of place, but instead let there be thanksgiving. </a:t>
            </a:r>
            <a:r>
              <a:rPr lang="en-US" sz="2000" b="1" dirty="0"/>
              <a:t>5 </a:t>
            </a:r>
            <a:r>
              <a:rPr lang="en-US" sz="2000" dirty="0"/>
              <a:t>For you may be sure of this, that everyone who is sexually immoral or impure, or who is covetous (that is, an idolater), has no inheritance in the kingdom of Christ and God. </a:t>
            </a:r>
            <a:r>
              <a:rPr lang="en-US" sz="2000" b="1" dirty="0"/>
              <a:t>6 </a:t>
            </a:r>
            <a:r>
              <a:rPr lang="en-US" sz="2000" dirty="0"/>
              <a:t>Let no one deceive you with empty words, for because of these things the wrath of God comes upon the sons of disobedience. </a:t>
            </a:r>
            <a:r>
              <a:rPr lang="en-US" sz="2000" b="1" dirty="0"/>
              <a:t>7 </a:t>
            </a:r>
            <a:r>
              <a:rPr lang="en-US" sz="2000" dirty="0"/>
              <a:t>Therefore do not become partners with them; </a:t>
            </a:r>
            <a:r>
              <a:rPr lang="en-US" sz="2000" b="1" dirty="0"/>
              <a:t>8 </a:t>
            </a:r>
            <a:r>
              <a:rPr lang="en-US" sz="2000" dirty="0"/>
              <a:t>for </a:t>
            </a:r>
            <a:r>
              <a:rPr lang="en-US" sz="2000" baseline="30000" dirty="0"/>
              <a:t>b</a:t>
            </a:r>
            <a:r>
              <a:rPr lang="en-US" sz="2000" dirty="0"/>
              <a:t>at one time you were darkness, but now you are light in the Lord. Walk as children of light </a:t>
            </a:r>
            <a:r>
              <a:rPr lang="en-US" sz="2000" b="1" dirty="0"/>
              <a:t>9 </a:t>
            </a:r>
            <a:r>
              <a:rPr lang="en-US" sz="2000" dirty="0"/>
              <a:t>(for the fruit of light is found in all that is good and right and true), </a:t>
            </a:r>
            <a:r>
              <a:rPr lang="en-US" sz="2000" b="1" dirty="0"/>
              <a:t>10 </a:t>
            </a:r>
            <a:r>
              <a:rPr lang="en-US" sz="2000" dirty="0"/>
              <a:t>and </a:t>
            </a:r>
            <a:r>
              <a:rPr lang="en-US" sz="2000" baseline="30000" dirty="0">
                <a:hlinkClick r:id="rId2" tooltip="1 Thess. 2:4; 5:21"/>
              </a:rPr>
              <a:t>f</a:t>
            </a:r>
            <a:r>
              <a:rPr lang="en-US" sz="2000" dirty="0"/>
              <a:t>ry to discern what is pleasing to the Lord. </a:t>
            </a:r>
            <a:r>
              <a:rPr lang="en-US" sz="2000" b="1" dirty="0"/>
              <a:t>11 </a:t>
            </a:r>
            <a:r>
              <a:rPr lang="en-US" sz="2000" dirty="0"/>
              <a:t>Take no part in the unfruitful works of darkness, but instead expose them. </a:t>
            </a:r>
            <a:r>
              <a:rPr lang="en-US" sz="2000" b="1" dirty="0"/>
              <a:t>12 </a:t>
            </a:r>
            <a:r>
              <a:rPr lang="en-US" sz="2000" dirty="0"/>
              <a:t>For </a:t>
            </a:r>
            <a:r>
              <a:rPr lang="en-US" sz="2000" baseline="30000" dirty="0">
                <a:hlinkClick r:id="rId3"/>
              </a:rPr>
              <a:t>k</a:t>
            </a:r>
            <a:r>
              <a:rPr lang="en-US" sz="2000" dirty="0"/>
              <a:t>it is shameful even to speak of the things that they do in secret. </a:t>
            </a:r>
            <a:r>
              <a:rPr lang="en-US" sz="2000" b="1" dirty="0"/>
              <a:t>13 </a:t>
            </a:r>
            <a:r>
              <a:rPr lang="en-US" sz="2000" dirty="0"/>
              <a:t>But when anything is exposed by the light, it becomes visible, </a:t>
            </a:r>
            <a:r>
              <a:rPr lang="en-US" sz="2000" b="1" dirty="0"/>
              <a:t>14 </a:t>
            </a:r>
            <a:r>
              <a:rPr lang="en-US" sz="2000" dirty="0"/>
              <a:t>for anything that becomes visible is light. Therefore it says, “Awake, O sleeper, and arise from the dead, and Christ will shine on you.” </a:t>
            </a:r>
          </a:p>
          <a:p>
            <a:endParaRPr lang="en-US" sz="2000" dirty="0"/>
          </a:p>
        </p:txBody>
      </p:sp>
    </p:spTree>
    <p:extLst>
      <p:ext uri="{BB962C8B-B14F-4D97-AF65-F5344CB8AC3E}">
        <p14:creationId xmlns:p14="http://schemas.microsoft.com/office/powerpoint/2010/main" val="7746440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76" name="Rectangle 75">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173" name="Picture 7" descr="Related image">
            <a:extLst>
              <a:ext uri="{FF2B5EF4-FFF2-40B4-BE49-F238E27FC236}">
                <a16:creationId xmlns:a16="http://schemas.microsoft.com/office/drawing/2014/main" id="{AD516E53-9FC4-463A-A1F8-E422BBCB9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332107"/>
            <a:ext cx="11006643" cy="619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126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3C77-727C-4DE5-8856-DC887C40780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C98786B-4D96-4BCB-AFC4-30327E7140D5}"/>
              </a:ext>
            </a:extLst>
          </p:cNvPr>
          <p:cNvSpPr>
            <a:spLocks noGrp="1"/>
          </p:cNvSpPr>
          <p:nvPr>
            <p:ph idx="1"/>
          </p:nvPr>
        </p:nvSpPr>
        <p:spPr>
          <a:xfrm>
            <a:off x="1154954" y="2603500"/>
            <a:ext cx="9373709" cy="4045494"/>
          </a:xfrm>
        </p:spPr>
        <p:txBody>
          <a:bodyPr>
            <a:normAutofit/>
          </a:bodyPr>
          <a:lstStyle/>
          <a:p>
            <a:r>
              <a:rPr lang="en-US" sz="2800" dirty="0"/>
              <a:t>To become children of light, our first observation should be in </a:t>
            </a:r>
            <a:r>
              <a:rPr lang="en-US" sz="2800" b="1" dirty="0"/>
              <a:t>Ephesians 5:8-10</a:t>
            </a:r>
            <a:r>
              <a:rPr lang="en-US" sz="2800" dirty="0"/>
              <a:t>. </a:t>
            </a:r>
            <a:r>
              <a:rPr lang="en-US" sz="2800" i="1" dirty="0"/>
              <a:t>“…For at one time you were darkness, but now you are light in the Lord. Walk as children of light. (for the fruit of light is found in all that is good and right and true), and try to discern what is pleasing to the Lord.”</a:t>
            </a:r>
            <a:endParaRPr lang="en-US" sz="2800" dirty="0"/>
          </a:p>
          <a:p>
            <a:r>
              <a:rPr lang="en-US" sz="2800" dirty="0"/>
              <a:t>What is there in that passage which stands primary to your walk in life? </a:t>
            </a:r>
          </a:p>
        </p:txBody>
      </p:sp>
    </p:spTree>
    <p:extLst>
      <p:ext uri="{BB962C8B-B14F-4D97-AF65-F5344CB8AC3E}">
        <p14:creationId xmlns:p14="http://schemas.microsoft.com/office/powerpoint/2010/main" val="1470905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BD5D-32EA-4FF9-90D3-07FD93BD95C9}"/>
              </a:ext>
            </a:extLst>
          </p:cNvPr>
          <p:cNvSpPr>
            <a:spLocks noGrp="1"/>
          </p:cNvSpPr>
          <p:nvPr>
            <p:ph type="title"/>
          </p:nvPr>
        </p:nvSpPr>
        <p:spPr>
          <a:xfrm>
            <a:off x="1154954" y="983095"/>
            <a:ext cx="8761413" cy="706964"/>
          </a:xfrm>
        </p:spPr>
        <p:txBody>
          <a:bodyPr/>
          <a:lstStyle/>
          <a:p>
            <a:r>
              <a:rPr lang="en-US" dirty="0"/>
              <a:t>Introduction</a:t>
            </a:r>
          </a:p>
        </p:txBody>
      </p:sp>
      <p:sp>
        <p:nvSpPr>
          <p:cNvPr id="3" name="Content Placeholder 2">
            <a:extLst>
              <a:ext uri="{FF2B5EF4-FFF2-40B4-BE49-F238E27FC236}">
                <a16:creationId xmlns:a16="http://schemas.microsoft.com/office/drawing/2014/main" id="{9B4AE382-4A05-4EAC-B315-0FA86E88A1D7}"/>
              </a:ext>
            </a:extLst>
          </p:cNvPr>
          <p:cNvSpPr>
            <a:spLocks noGrp="1"/>
          </p:cNvSpPr>
          <p:nvPr>
            <p:ph idx="1"/>
          </p:nvPr>
        </p:nvSpPr>
        <p:spPr>
          <a:xfrm>
            <a:off x="1154954" y="2342243"/>
            <a:ext cx="10457926" cy="3416300"/>
          </a:xfrm>
        </p:spPr>
        <p:txBody>
          <a:bodyPr>
            <a:noAutofit/>
          </a:bodyPr>
          <a:lstStyle/>
          <a:p>
            <a:r>
              <a:rPr lang="en-US" sz="2400" dirty="0"/>
              <a:t>	We do not have trouble walking in the light. </a:t>
            </a:r>
          </a:p>
          <a:p>
            <a:r>
              <a:rPr lang="en-US" sz="2400" dirty="0"/>
              <a:t>It is walking in the dark which troubles us most, because we cannot see where we are going. </a:t>
            </a:r>
          </a:p>
          <a:p>
            <a:r>
              <a:rPr lang="en-US" sz="2400" dirty="0"/>
              <a:t>If we are used to walking in a particular place in the light, we still have trouble walking in the dark. </a:t>
            </a:r>
          </a:p>
          <a:p>
            <a:r>
              <a:rPr lang="en-US" sz="2400" dirty="0"/>
              <a:t>As a result, we put light in a parking lot. We put a “night-light” in a hallway. </a:t>
            </a:r>
          </a:p>
          <a:p>
            <a:r>
              <a:rPr lang="en-US" sz="2400" dirty="0"/>
              <a:t>We want to see where we walk at night. </a:t>
            </a:r>
          </a:p>
          <a:p>
            <a:r>
              <a:rPr lang="en-US" sz="2400" dirty="0"/>
              <a:t>Beloved, as Christians, </a:t>
            </a:r>
            <a:r>
              <a:rPr lang="en-US" sz="2400" b="1" i="1" dirty="0"/>
              <a:t>we are children of night-light</a:t>
            </a:r>
            <a:r>
              <a:rPr lang="en-US" sz="2400" dirty="0"/>
              <a:t>, because we live in a world where people love darkness (</a:t>
            </a:r>
            <a:r>
              <a:rPr lang="en-US" sz="2400" b="1" dirty="0"/>
              <a:t>John 3:19-21</a:t>
            </a:r>
            <a:r>
              <a:rPr lang="en-US" sz="2400" dirty="0"/>
              <a:t>).</a:t>
            </a:r>
          </a:p>
          <a:p>
            <a:endParaRPr lang="en-US" sz="2400" dirty="0"/>
          </a:p>
        </p:txBody>
      </p:sp>
    </p:spTree>
    <p:extLst>
      <p:ext uri="{BB962C8B-B14F-4D97-AF65-F5344CB8AC3E}">
        <p14:creationId xmlns:p14="http://schemas.microsoft.com/office/powerpoint/2010/main" val="34909014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Shape 72">
            <a:extLst>
              <a:ext uri="{FF2B5EF4-FFF2-40B4-BE49-F238E27FC236}">
                <a16:creationId xmlns:a16="http://schemas.microsoft.com/office/drawing/2014/main" id="{FD2669AB-35DB-41EC-BE9C-DA80B60A3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069"/>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4924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dirty="0"/>
          </a:p>
        </p:txBody>
      </p:sp>
      <p:sp>
        <p:nvSpPr>
          <p:cNvPr id="2" name="Title 1">
            <a:extLst>
              <a:ext uri="{FF2B5EF4-FFF2-40B4-BE49-F238E27FC236}">
                <a16:creationId xmlns:a16="http://schemas.microsoft.com/office/drawing/2014/main" id="{AADE6D4D-6B5C-4028-AE98-173708FE4BA6}"/>
              </a:ext>
            </a:extLst>
          </p:cNvPr>
          <p:cNvSpPr>
            <a:spLocks noGrp="1"/>
          </p:cNvSpPr>
          <p:nvPr>
            <p:ph type="title"/>
          </p:nvPr>
        </p:nvSpPr>
        <p:spPr>
          <a:xfrm>
            <a:off x="639098" y="629265"/>
            <a:ext cx="6072776" cy="1622322"/>
          </a:xfrm>
        </p:spPr>
        <p:txBody>
          <a:bodyPr>
            <a:normAutofit/>
          </a:bodyPr>
          <a:lstStyle/>
          <a:p>
            <a:r>
              <a:rPr lang="en-US" dirty="0">
                <a:solidFill>
                  <a:schemeClr val="tx1"/>
                </a:solidFill>
              </a:rPr>
              <a:t>Introduction</a:t>
            </a:r>
          </a:p>
        </p:txBody>
      </p:sp>
      <p:pic>
        <p:nvPicPr>
          <p:cNvPr id="1026" name="irc_mi" descr="Image result for night light">
            <a:extLst>
              <a:ext uri="{FF2B5EF4-FFF2-40B4-BE49-F238E27FC236}">
                <a16:creationId xmlns:a16="http://schemas.microsoft.com/office/drawing/2014/main" id="{9D6AFA8A-7E24-43C5-8BEF-A727A0A40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
          <a:stretch/>
        </p:blipFill>
        <p:spPr bwMode="auto">
          <a:xfrm>
            <a:off x="7418226" y="645106"/>
            <a:ext cx="4125317" cy="5585369"/>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D2EB67-D616-46EC-A4BB-D368A51681E5}"/>
              </a:ext>
            </a:extLst>
          </p:cNvPr>
          <p:cNvSpPr>
            <a:spLocks noGrp="1"/>
          </p:cNvSpPr>
          <p:nvPr>
            <p:ph idx="1"/>
          </p:nvPr>
        </p:nvSpPr>
        <p:spPr>
          <a:xfrm>
            <a:off x="639098" y="1885361"/>
            <a:ext cx="6072776" cy="4345114"/>
          </a:xfrm>
        </p:spPr>
        <p:txBody>
          <a:bodyPr anchor="ctr">
            <a:normAutofit/>
          </a:bodyPr>
          <a:lstStyle/>
          <a:p>
            <a:r>
              <a:rPr lang="en-US" sz="2400" dirty="0">
                <a:solidFill>
                  <a:schemeClr val="tx1"/>
                </a:solidFill>
              </a:rPr>
              <a:t>Let’s understand something very basic. Light and Dark are so, so, so opposite. </a:t>
            </a:r>
          </a:p>
          <a:p>
            <a:r>
              <a:rPr lang="en-US" sz="2400" dirty="0">
                <a:solidFill>
                  <a:schemeClr val="tx1"/>
                </a:solidFill>
              </a:rPr>
              <a:t>We know and can tell the difference. </a:t>
            </a:r>
          </a:p>
          <a:p>
            <a:r>
              <a:rPr lang="en-US" sz="2400" dirty="0">
                <a:solidFill>
                  <a:schemeClr val="tx1"/>
                </a:solidFill>
              </a:rPr>
              <a:t>As Christians in the world, we are so, so, so opposite that of the character of the world. </a:t>
            </a:r>
          </a:p>
          <a:p>
            <a:r>
              <a:rPr lang="en-US" sz="2400" dirty="0">
                <a:solidFill>
                  <a:schemeClr val="tx1"/>
                </a:solidFill>
              </a:rPr>
              <a:t>At times the distinction is not so clear, and the color we illuminate looks more like gray. </a:t>
            </a:r>
          </a:p>
          <a:p>
            <a:endParaRPr lang="en-US" sz="2400" dirty="0">
              <a:solidFill>
                <a:schemeClr val="tx1"/>
              </a:solidFill>
            </a:endParaRPr>
          </a:p>
        </p:txBody>
      </p:sp>
    </p:spTree>
    <p:extLst>
      <p:ext uri="{BB962C8B-B14F-4D97-AF65-F5344CB8AC3E}">
        <p14:creationId xmlns:p14="http://schemas.microsoft.com/office/powerpoint/2010/main" val="395059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BD8F-2439-4210-9EF5-311FB124169E}"/>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736BD71-2B43-4025-B82F-639F09160E7A}"/>
              </a:ext>
            </a:extLst>
          </p:cNvPr>
          <p:cNvSpPr/>
          <p:nvPr/>
        </p:nvSpPr>
        <p:spPr>
          <a:xfrm>
            <a:off x="0" y="0"/>
            <a:ext cx="12192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B66F4E7-6035-41BF-9F93-1A4B327FF3FD}"/>
              </a:ext>
            </a:extLst>
          </p:cNvPr>
          <p:cNvSpPr>
            <a:spLocks noGrp="1"/>
          </p:cNvSpPr>
          <p:nvPr>
            <p:ph idx="1"/>
          </p:nvPr>
        </p:nvSpPr>
        <p:spPr>
          <a:xfrm>
            <a:off x="1245909" y="1439571"/>
            <a:ext cx="9700182" cy="4798243"/>
          </a:xfrm>
        </p:spPr>
        <p:txBody>
          <a:bodyPr>
            <a:noAutofit/>
          </a:bodyPr>
          <a:lstStyle/>
          <a:p>
            <a:pPr marL="0" indent="0">
              <a:buNone/>
            </a:pPr>
            <a:r>
              <a:rPr lang="en-US" sz="2800" dirty="0"/>
              <a:t>Being gray or in the middle is a place some would rather be than the extreme of light or dark. </a:t>
            </a:r>
          </a:p>
          <a:p>
            <a:pPr marL="0" indent="0">
              <a:buNone/>
            </a:pPr>
            <a:r>
              <a:rPr lang="en-US" sz="2800" dirty="0"/>
              <a:t>We often think to make a difference, you have to abide by </a:t>
            </a:r>
            <a:r>
              <a:rPr lang="en-US" sz="2800" b="1" dirty="0"/>
              <a:t>1 Corinthians 9:22</a:t>
            </a:r>
            <a:r>
              <a:rPr lang="en-US" sz="2800" dirty="0"/>
              <a:t>: </a:t>
            </a:r>
            <a:r>
              <a:rPr lang="en-US" sz="2800" i="1" dirty="0"/>
              <a:t>“I am become all things to all men, that I may by all means save some.”</a:t>
            </a:r>
            <a:r>
              <a:rPr lang="en-US" sz="2800" dirty="0"/>
              <a:t> </a:t>
            </a:r>
          </a:p>
          <a:p>
            <a:pPr marL="0" indent="0">
              <a:buNone/>
            </a:pPr>
            <a:r>
              <a:rPr lang="en-US" sz="2800" dirty="0"/>
              <a:t>That passage is pulled completely out of context in an effort to minimize the difference in believers and unbelievers. </a:t>
            </a:r>
          </a:p>
          <a:p>
            <a:pPr marL="0" indent="0">
              <a:buNone/>
            </a:pPr>
            <a:r>
              <a:rPr lang="en-US" sz="2800" dirty="0"/>
              <a:t>We say they are “good people” and fail to speak truth lest it becomes offensive. We blend and become gray and neither white or black (i.e., light or dark). </a:t>
            </a:r>
          </a:p>
          <a:p>
            <a:endParaRPr lang="en-US" sz="2800" dirty="0"/>
          </a:p>
        </p:txBody>
      </p:sp>
      <p:sp>
        <p:nvSpPr>
          <p:cNvPr id="5" name="Title 1">
            <a:extLst>
              <a:ext uri="{FF2B5EF4-FFF2-40B4-BE49-F238E27FC236}">
                <a16:creationId xmlns:a16="http://schemas.microsoft.com/office/drawing/2014/main" id="{3850AF46-4233-457F-AFF5-0557D7575ED4}"/>
              </a:ext>
            </a:extLst>
          </p:cNvPr>
          <p:cNvSpPr txBox="1">
            <a:spLocks/>
          </p:cNvSpPr>
          <p:nvPr/>
        </p:nvSpPr>
        <p:spPr bwMode="gray">
          <a:xfrm>
            <a:off x="1154954" y="620186"/>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Tree>
    <p:extLst>
      <p:ext uri="{BB962C8B-B14F-4D97-AF65-F5344CB8AC3E}">
        <p14:creationId xmlns:p14="http://schemas.microsoft.com/office/powerpoint/2010/main" val="11508197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118C-F004-4A3C-B551-A91B42AFEC5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BA2D37-F8DA-47D4-B68A-67811FA56B20}"/>
              </a:ext>
            </a:extLst>
          </p:cNvPr>
          <p:cNvSpPr>
            <a:spLocks noGrp="1"/>
          </p:cNvSpPr>
          <p:nvPr>
            <p:ph idx="1"/>
          </p:nvPr>
        </p:nvSpPr>
        <p:spPr>
          <a:xfrm>
            <a:off x="989814" y="2432115"/>
            <a:ext cx="10680570" cy="4157221"/>
          </a:xfrm>
        </p:spPr>
        <p:txBody>
          <a:bodyPr>
            <a:normAutofit/>
          </a:bodyPr>
          <a:lstStyle/>
          <a:p>
            <a:r>
              <a:rPr lang="en-US" sz="2400" dirty="0"/>
              <a:t>The other idea we have is to never come in contact with the world. </a:t>
            </a:r>
          </a:p>
          <a:p>
            <a:r>
              <a:rPr lang="en-US" sz="2400" dirty="0"/>
              <a:t>We are too pure. We are too good to get mixed up in all this ‘trash.” </a:t>
            </a:r>
          </a:p>
          <a:p>
            <a:r>
              <a:rPr lang="en-US" sz="2400" dirty="0"/>
              <a:t>The world has so much darkness and immorality, we refuse to be as Jesus exhorted the apostles in </a:t>
            </a:r>
            <a:r>
              <a:rPr lang="en-US" sz="2400" b="1" dirty="0"/>
              <a:t>John 17:15-18</a:t>
            </a:r>
            <a:r>
              <a:rPr lang="en-US" sz="2400" dirty="0"/>
              <a:t> and as Paul said to Christians at Corinth in </a:t>
            </a:r>
            <a:r>
              <a:rPr lang="en-US" sz="2400" b="1" dirty="0"/>
              <a:t>1 Corinthians 5:9</a:t>
            </a:r>
            <a:r>
              <a:rPr lang="en-US" sz="2400" dirty="0"/>
              <a:t> to be a light and impact those who are unbelievers to be children of light.</a:t>
            </a:r>
          </a:p>
          <a:p>
            <a:endParaRPr lang="en-US" sz="2400" dirty="0"/>
          </a:p>
          <a:p>
            <a:r>
              <a:rPr lang="en-US" sz="2400" dirty="0"/>
              <a:t>Where does a Christian draw the line in a dark world to become light and make a difference for good as the light of the world? </a:t>
            </a:r>
          </a:p>
        </p:txBody>
      </p:sp>
    </p:spTree>
    <p:extLst>
      <p:ext uri="{BB962C8B-B14F-4D97-AF65-F5344CB8AC3E}">
        <p14:creationId xmlns:p14="http://schemas.microsoft.com/office/powerpoint/2010/main" val="24975293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49A9-CA4E-4045-B473-A4F5ED8906E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18D5ECF-8793-419C-BFCD-32AB0247AAD6}"/>
              </a:ext>
            </a:extLst>
          </p:cNvPr>
          <p:cNvSpPr>
            <a:spLocks noGrp="1"/>
          </p:cNvSpPr>
          <p:nvPr>
            <p:ph idx="1"/>
          </p:nvPr>
        </p:nvSpPr>
        <p:spPr>
          <a:xfrm>
            <a:off x="1154954" y="2743200"/>
            <a:ext cx="10779380" cy="4114800"/>
          </a:xfrm>
        </p:spPr>
        <p:txBody>
          <a:bodyPr>
            <a:normAutofit/>
          </a:bodyPr>
          <a:lstStyle/>
          <a:p>
            <a:r>
              <a:rPr lang="en-US" sz="2200" dirty="0"/>
              <a:t>In </a:t>
            </a:r>
            <a:r>
              <a:rPr lang="en-US" sz="2200" b="1" dirty="0"/>
              <a:t>2 Corinthians 4:3-5</a:t>
            </a:r>
            <a:r>
              <a:rPr lang="en-US" sz="2200" dirty="0"/>
              <a:t>, Satan is the one blinding the gospel, not only to the unbelieving, but also the believer. </a:t>
            </a:r>
          </a:p>
          <a:p>
            <a:r>
              <a:rPr lang="en-US" sz="2200" dirty="0"/>
              <a:t>Satan wants the dark and the gray to appear in our minds, not the light. </a:t>
            </a:r>
          </a:p>
          <a:p>
            <a:r>
              <a:rPr lang="en-US" sz="2200" dirty="0"/>
              <a:t>If the gospel comes out, it shows the true color of him and sin - BLACK. </a:t>
            </a:r>
          </a:p>
          <a:p>
            <a:r>
              <a:rPr lang="en-US" sz="2200" dirty="0"/>
              <a:t>In </a:t>
            </a:r>
            <a:r>
              <a:rPr lang="en-US" sz="2200" b="1" dirty="0"/>
              <a:t>v.6</a:t>
            </a:r>
            <a:r>
              <a:rPr lang="en-US" sz="2200" dirty="0"/>
              <a:t> lies the responsibility of the Christian, </a:t>
            </a:r>
            <a:r>
              <a:rPr lang="en-US" sz="2200" i="1" dirty="0"/>
              <a:t>“light shall shine out of darkness.”</a:t>
            </a:r>
            <a:r>
              <a:rPr lang="en-US" sz="2200" dirty="0"/>
              <a:t>  </a:t>
            </a:r>
          </a:p>
          <a:p>
            <a:r>
              <a:rPr lang="en-US" sz="2200" dirty="0"/>
              <a:t>God looks for those He brought from the darkness to light to shine and be children of light. </a:t>
            </a:r>
          </a:p>
          <a:p>
            <a:r>
              <a:rPr lang="en-US" sz="2200" dirty="0"/>
              <a:t>As </a:t>
            </a:r>
            <a:r>
              <a:rPr lang="en-US" sz="2200" b="1" dirty="0"/>
              <a:t>1 Thessalonians 5:5</a:t>
            </a:r>
            <a:r>
              <a:rPr lang="en-US" sz="2200" dirty="0"/>
              <a:t> says, </a:t>
            </a:r>
            <a:r>
              <a:rPr lang="en-US" sz="2200" i="1" dirty="0"/>
              <a:t>“For you are all children of light, children of the day. We are not of the night or of the darkness.”</a:t>
            </a:r>
            <a:endParaRPr lang="en-US" sz="2200" dirty="0"/>
          </a:p>
        </p:txBody>
      </p:sp>
      <p:pic>
        <p:nvPicPr>
          <p:cNvPr id="5" name="Picture 4" descr="A person with collar shirt&#10;&#10;Description automatically generated">
            <a:extLst>
              <a:ext uri="{FF2B5EF4-FFF2-40B4-BE49-F238E27FC236}">
                <a16:creationId xmlns:a16="http://schemas.microsoft.com/office/drawing/2014/main" id="{98532571-E026-43D0-B334-64AA2B19523C}"/>
              </a:ext>
            </a:extLst>
          </p:cNvPr>
          <p:cNvPicPr>
            <a:picLocks noChangeAspect="1"/>
          </p:cNvPicPr>
          <p:nvPr/>
        </p:nvPicPr>
        <p:blipFill rotWithShape="1">
          <a:blip r:embed="rId2"/>
          <a:srcRect l="898" t="3376" r="1511" b="10155"/>
          <a:stretch/>
        </p:blipFill>
        <p:spPr>
          <a:xfrm>
            <a:off x="6777872" y="0"/>
            <a:ext cx="5316718" cy="2546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60431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0</TotalTime>
  <Words>2502</Words>
  <Application>Microsoft Office PowerPoint</Application>
  <PresentationFormat>Widescreen</PresentationFormat>
  <Paragraphs>163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Century Gothic</vt:lpstr>
      <vt:lpstr>Times New Roman</vt:lpstr>
      <vt:lpstr>Wingdings 3</vt:lpstr>
      <vt:lpstr>Ion Boardroom</vt:lpstr>
      <vt:lpstr>PowerPoint Presentation</vt:lpstr>
      <vt:lpstr>Light Lesson 17 Walking as Children of Light</vt:lpstr>
      <vt:lpstr>Ephesians 5:1-14 ESV</vt:lpstr>
      <vt:lpstr>Introduction</vt:lpstr>
      <vt:lpstr>Introduction</vt:lpstr>
      <vt:lpstr>Introduction</vt:lpstr>
      <vt:lpstr>PowerPoint Presentation</vt:lpstr>
      <vt:lpstr>Introduction</vt:lpstr>
      <vt:lpstr>Introduction</vt:lpstr>
      <vt:lpstr>Be Imitators of God  - Ephesians 5:1</vt:lpstr>
      <vt:lpstr>Be Imitators of God  - Ephesians 5:1</vt:lpstr>
      <vt:lpstr>Be Imitators of God  - Ephesians 5:1</vt:lpstr>
      <vt:lpstr>Be Imitators of God  - Ephesians 5:1</vt:lpstr>
      <vt:lpstr>Our Light Depends Upon  Our Exposure to God </vt:lpstr>
      <vt:lpstr>Our Light Depends Upon  Our Exposure to God</vt:lpstr>
      <vt:lpstr>Our Light Depends Upon  Our Exposure to God</vt:lpstr>
      <vt:lpstr>Our Light Depends Upon  Our Exposure to God</vt:lpstr>
      <vt:lpstr>Our Light Depends Upon  Our Exposure to God</vt:lpstr>
      <vt:lpstr>Reprove the Darkness  Ephesians 5:11-13 </vt:lpstr>
      <vt:lpstr>Reprove the Darkness  Ephesians 5:11-13</vt:lpstr>
      <vt:lpstr>Reprove the Darkness  Ephesians 5:11-13</vt:lpstr>
      <vt:lpstr>Reprove the Darkness  Ephesians 5:11-13</vt:lpstr>
      <vt:lpstr>Reprove the Darkness Ephesians 5:11-13</vt:lpstr>
      <vt:lpstr>Reprove the Darkness  Ephesians 5:11-13</vt:lpstr>
      <vt:lpstr>Bear the Fruit of Children of Light  Ephesians 5:9,10 </vt:lpstr>
      <vt:lpstr>Bear the Fruit of Children of Light  Ephesians 5:9,10</vt:lpstr>
      <vt:lpstr>Bear the Fruit of Children of Light - Ephesians 5:9,10</vt:lpstr>
      <vt:lpstr>Bear the Fruit of Children of Light - Ephesians 5:9,10</vt:lpstr>
      <vt:lpstr>Bear the Fruit of Children of Light - Ephesians 5:9,10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2019-08-11T23:09:09Z</dcterms:created>
  <dcterms:modified xsi:type="dcterms:W3CDTF">2019-08-11T23:10:05Z</dcterms:modified>
</cp:coreProperties>
</file>